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5" r:id="rId3"/>
    <p:sldId id="271" r:id="rId5"/>
    <p:sldId id="258" r:id="rId6"/>
    <p:sldId id="259" r:id="rId7"/>
    <p:sldId id="260" r:id="rId8"/>
    <p:sldId id="261" r:id="rId9"/>
    <p:sldId id="287" r:id="rId10"/>
    <p:sldId id="262" r:id="rId11"/>
    <p:sldId id="288" r:id="rId12"/>
    <p:sldId id="289" r:id="rId13"/>
    <p:sldId id="263" r:id="rId14"/>
    <p:sldId id="290" r:id="rId15"/>
    <p:sldId id="291" r:id="rId16"/>
    <p:sldId id="292" r:id="rId17"/>
    <p:sldId id="293" r:id="rId18"/>
    <p:sldId id="294" r:id="rId19"/>
    <p:sldId id="295" r:id="rId20"/>
    <p:sldId id="296" r:id="rId21"/>
    <p:sldId id="297" r:id="rId22"/>
    <p:sldId id="298" r:id="rId23"/>
    <p:sldId id="264" r:id="rId24"/>
    <p:sldId id="299" r:id="rId25"/>
    <p:sldId id="300" r:id="rId26"/>
    <p:sldId id="301" r:id="rId27"/>
    <p:sldId id="268" r:id="rId28"/>
    <p:sldId id="320" r:id="rId29"/>
    <p:sldId id="321" r:id="rId30"/>
    <p:sldId id="322" r:id="rId31"/>
    <p:sldId id="323" r:id="rId32"/>
    <p:sldId id="267" r:id="rId33"/>
    <p:sldId id="302" r:id="rId34"/>
    <p:sldId id="269" r:id="rId35"/>
    <p:sldId id="308" r:id="rId36"/>
    <p:sldId id="270" r:id="rId37"/>
    <p:sldId id="303" r:id="rId38"/>
    <p:sldId id="304" r:id="rId39"/>
    <p:sldId id="305" r:id="rId40"/>
    <p:sldId id="306" r:id="rId41"/>
    <p:sldId id="307"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2"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7" d="100"/>
          <a:sy n="77" d="100"/>
        </p:scale>
        <p:origin x="1546" y="67"/>
      </p:cViewPr>
      <p:guideLst>
        <p:guide orient="horz" pos="217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5" Type="http://schemas.openxmlformats.org/officeDocument/2006/relationships/tableStyles" Target="tableStyles.xml"/><Relationship Id="rId44" Type="http://schemas.openxmlformats.org/officeDocument/2006/relationships/viewProps" Target="viewProps.xml"/><Relationship Id="rId43" Type="http://schemas.openxmlformats.org/officeDocument/2006/relationships/presProps" Target="presProps.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23597B-99E9-4D89-B3A7-AF7269CF0CB0}" type="datetimeFigureOut">
              <a:rPr lang="en-IN"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63E9F-17D9-4D9D-A155-C06C7C01E417}" type="slidenum">
              <a:rPr lang="en-IN" smtClean="0"/>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fld>
            <a:endParaRPr lang="en-IN"/>
          </a:p>
        </p:txBody>
      </p:sp>
      <p:sp>
        <p:nvSpPr>
          <p:cNvPr id="5" name="Footer Placeholder 4"/>
          <p:cNvSpPr>
            <a:spLocks noGrp="1"/>
          </p:cNvSpPr>
          <p:nvPr>
            <p:ph type="ftr" sz="quarter" idx="11"/>
          </p:nvPr>
        </p:nvSpPr>
        <p:spPr/>
        <p:txBody>
          <a:bodyPr/>
          <a:lstStyle/>
          <a:p>
            <a:r>
              <a:rPr lang="en-IN"/>
              <a:t>BATCH NO:                   PRESENTED DATE:</a:t>
            </a:r>
            <a:endParaRPr lang="en-IN"/>
          </a:p>
        </p:txBody>
      </p:sp>
      <p:sp>
        <p:nvSpPr>
          <p:cNvPr id="6" name="Header Placeholder 5"/>
          <p:cNvSpPr>
            <a:spLocks noGrp="1"/>
          </p:cNvSpPr>
          <p:nvPr>
            <p:ph type="hdr" sz="quarter" idx="12"/>
          </p:nvPr>
        </p:nvSpPr>
        <p:spPr/>
        <p:txBody>
          <a:bodyPr/>
          <a:lstStyle/>
          <a:p>
            <a:r>
              <a:rPr lang="en-IN"/>
              <a:t>REVIEW-I</a:t>
            </a:r>
            <a:endParaRPr lang="en-I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IN"/>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BA6DA363-769F-4536-A585-05649B49E1BA}"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A7F2E8A3-6808-4ECB-90A8-23FB4F90A890}"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BED1D602-7652-41E6-8E54-FEB20C9E5001}"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10"/>
          </p:nvPr>
        </p:nvSpPr>
        <p:spPr/>
        <p:txBody>
          <a:bodyPr/>
          <a:lstStyle/>
          <a:p>
            <a:fld id="{526DEE5C-195B-4209-9085-526B148D6B3E}"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IN"/>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08A00805-E3D1-44AE-9F79-6E27E8D11E6B}"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Date Placeholder 4"/>
          <p:cNvSpPr>
            <a:spLocks noGrp="1"/>
          </p:cNvSpPr>
          <p:nvPr>
            <p:ph type="dt" sz="half" idx="10"/>
          </p:nvPr>
        </p:nvSpPr>
        <p:spPr/>
        <p:txBody>
          <a:bodyPr/>
          <a:lstStyle/>
          <a:p>
            <a:fld id="{D8AA0376-BD03-4456-8456-9D2801477B8A}" type="datetime1">
              <a:rPr lang="en-US" smtClean="0"/>
            </a:fld>
            <a:endParaRPr lang="en-IN"/>
          </a:p>
        </p:txBody>
      </p:sp>
      <p:sp>
        <p:nvSpPr>
          <p:cNvPr id="6" name="Footer Placeholder 5"/>
          <p:cNvSpPr>
            <a:spLocks noGrp="1"/>
          </p:cNvSpPr>
          <p:nvPr>
            <p:ph type="ftr" sz="quarter" idx="11"/>
          </p:nvPr>
        </p:nvSpPr>
        <p:spPr/>
        <p:txBody>
          <a:bodyPr/>
          <a:lstStyle/>
          <a:p>
            <a:r>
              <a:rPr lang="en-IN"/>
              <a:t>BATCH NO: 5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IN"/>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7" name="Date Placeholder 6"/>
          <p:cNvSpPr>
            <a:spLocks noGrp="1"/>
          </p:cNvSpPr>
          <p:nvPr>
            <p:ph type="dt" sz="half" idx="10"/>
          </p:nvPr>
        </p:nvSpPr>
        <p:spPr/>
        <p:txBody>
          <a:bodyPr/>
          <a:lstStyle/>
          <a:p>
            <a:fld id="{06A259B2-5909-479A-86EA-B8E6D0B656E5}" type="datetime1">
              <a:rPr lang="en-US" smtClean="0"/>
            </a:fld>
            <a:endParaRPr lang="en-IN"/>
          </a:p>
        </p:txBody>
      </p:sp>
      <p:sp>
        <p:nvSpPr>
          <p:cNvPr id="8" name="Footer Placeholder 7"/>
          <p:cNvSpPr>
            <a:spLocks noGrp="1"/>
          </p:cNvSpPr>
          <p:nvPr>
            <p:ph type="ftr" sz="quarter" idx="11"/>
          </p:nvPr>
        </p:nvSpPr>
        <p:spPr/>
        <p:txBody>
          <a:bodyPr/>
          <a:lstStyle/>
          <a:p>
            <a:r>
              <a:rPr lang="en-IN"/>
              <a:t>BATCH NO: 5     DEPARTMENT OF COMPUTER SCIENCE &amp; ENGINEERING</a:t>
            </a:r>
            <a:endParaRPr lang="en-IN"/>
          </a:p>
        </p:txBody>
      </p:sp>
      <p:sp>
        <p:nvSpPr>
          <p:cNvPr id="9" name="Slide Number Placeholder 8"/>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14B8D5B8-FCD1-4494-B40C-0F9201435A46}"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699F7AA-1DC8-40E9-BC7E-AD5661FFF492}" type="datetime1">
              <a:rPr lang="en-US" smtClean="0"/>
            </a:fld>
            <a:endParaRPr lang="en-IN"/>
          </a:p>
        </p:txBody>
      </p:sp>
      <p:sp>
        <p:nvSpPr>
          <p:cNvPr id="3" name="Footer Placeholder 2"/>
          <p:cNvSpPr>
            <a:spLocks noGrp="1"/>
          </p:cNvSpPr>
          <p:nvPr>
            <p:ph type="ftr" sz="quarter" idx="11"/>
          </p:nvPr>
        </p:nvSpPr>
        <p:spPr/>
        <p:txBody>
          <a:bodyPr/>
          <a:lstStyle/>
          <a:p>
            <a:r>
              <a:rPr lang="en-IN"/>
              <a:t>BATCH NO: 5     DEPARTMENT OF COMPUTER SCIENCE &amp; ENGINEERING</a:t>
            </a:r>
            <a:endParaRPr lang="en-IN"/>
          </a:p>
        </p:txBody>
      </p:sp>
      <p:sp>
        <p:nvSpPr>
          <p:cNvPr id="4" name="Slide Number Placeholder 3"/>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IN"/>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9342E248-904C-4342-9ACC-45977B3E8097}" type="datetime1">
              <a:rPr lang="en-US" smtClean="0"/>
            </a:fld>
            <a:endParaRPr lang="en-IN"/>
          </a:p>
        </p:txBody>
      </p:sp>
      <p:sp>
        <p:nvSpPr>
          <p:cNvPr id="6" name="Footer Placeholder 5"/>
          <p:cNvSpPr>
            <a:spLocks noGrp="1"/>
          </p:cNvSpPr>
          <p:nvPr>
            <p:ph type="ftr" sz="quarter" idx="11"/>
          </p:nvPr>
        </p:nvSpPr>
        <p:spPr/>
        <p:txBody>
          <a:bodyPr/>
          <a:lstStyle/>
          <a:p>
            <a:r>
              <a:rPr lang="en-IN"/>
              <a:t>BATCH NO: 5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IN"/>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DE4663E3-F8C6-4E1A-880E-12A9EC39D0A4}" type="datetime1">
              <a:rPr lang="en-US" smtClean="0"/>
            </a:fld>
            <a:endParaRPr lang="en-IN"/>
          </a:p>
        </p:txBody>
      </p:sp>
      <p:sp>
        <p:nvSpPr>
          <p:cNvPr id="6" name="Footer Placeholder 5"/>
          <p:cNvSpPr>
            <a:spLocks noGrp="1"/>
          </p:cNvSpPr>
          <p:nvPr>
            <p:ph type="ftr" sz="quarter" idx="11"/>
          </p:nvPr>
        </p:nvSpPr>
        <p:spPr/>
        <p:txBody>
          <a:bodyPr/>
          <a:lstStyle/>
          <a:p>
            <a:r>
              <a:rPr lang="en-IN"/>
              <a:t>BATCH NO: 5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hf hdr="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410C77-848B-4F1F-B383-63A05AF82216}" type="datetime1">
              <a:rPr lang="en-US" smtClean="0"/>
            </a:fld>
            <a:endParaRPr lang="en-IN"/>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BATCH NO: 5     DEPARTMENT OF COMPUTER SCIENCE &amp; ENGINEERING</a:t>
            </a:r>
            <a:endParaRPr lang="en-IN"/>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9AD40C-E5A7-4132-A31D-54A4D1BB6E89}" type="slidenum">
              <a:rPr lang="en-IN" smtClean="0"/>
            </a:fld>
            <a:endParaRPr lang="en-IN"/>
          </a:p>
        </p:txBody>
      </p:sp>
      <p:pic>
        <p:nvPicPr>
          <p:cNvPr id="8" name="Picture 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7316787" y="197732"/>
            <a:ext cx="1370013" cy="1370013"/>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9.png"/><Relationship Id="rId2" Type="http://schemas.microsoft.com/office/2007/relationships/media" Target="../media/media1.mp4"/><Relationship Id="rId1" Type="http://schemas.openxmlformats.org/officeDocument/2006/relationships/video" Target="../media/media1.mp4"/></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jpeg"/><Relationship Id="rId1" Type="http://schemas.openxmlformats.org/officeDocument/2006/relationships/image" Target="../media/image10.jpe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1">
            <a:extLst>
              <a:ext uri="{28A0092B-C50C-407E-A947-70E740481C1C}">
                <a14:useLocalDpi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6425"/>
          </a:xfrm>
          <a:prstGeom prst="rect">
            <a:avLst/>
          </a:prstGeom>
        </p:spPr>
        <p:txBody>
          <a:bodyPr wrap="square">
            <a:spAutoFit/>
          </a:bodyPr>
          <a:lstStyle/>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DEPARTMENT OF COMPUTER SCIENCE &amp; ENGINEERING</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SCHOOL OF COMPUTING</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lvl="0" algn="ctr" eaLnBrk="1" latinLnBrk="1" hangingPunct="1"/>
            <a:r>
              <a:rPr lang="en-US" altLang="en-US" sz="1600" b="1" dirty="0">
                <a:latin typeface="Times New Roman" panose="02020603050405020304" pitchFamily="18" charset="0"/>
                <a:ea typeface="Verdana" panose="020B0604030504040204" pitchFamily="34" charset="0"/>
              </a:rPr>
              <a:t>1156CS701- MAJOR PROJECT </a:t>
            </a:r>
            <a:endParaRPr lang="en-US" altLang="en-US" sz="1600" b="1" dirty="0">
              <a:latin typeface="Times New Roman" panose="02020603050405020304" pitchFamily="18" charset="0"/>
              <a:ea typeface="Verdana" panose="020B0604030504040204" pitchFamily="34" charset="0"/>
            </a:endParaRPr>
          </a:p>
          <a:p>
            <a:pPr algn="ctr" rtl="0">
              <a:spcBef>
                <a:spcPts val="0"/>
              </a:spcBef>
              <a:spcAft>
                <a:spcPts val="0"/>
              </a:spcAft>
            </a:pPr>
            <a:r>
              <a:rPr lang="en-IN" sz="1800" b="1" i="0" u="none" strike="noStrike" dirty="0">
                <a:solidFill>
                  <a:srgbClr val="000000"/>
                </a:solidFill>
                <a:effectLst/>
                <a:latin typeface="Times New Roman" panose="02020603050405020304" pitchFamily="18" charset="0"/>
              </a:rPr>
              <a:t>INTERNSHIP THROUGH ABROAD</a:t>
            </a:r>
            <a:endParaRPr lang="en-IN" sz="1600" b="0" dirty="0">
              <a:effectLst/>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WINTER SEMESTER(2023-2024) </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REVIEW - II</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algn="ctr"/>
            <a:endParaRPr lang="en-IN" dirty="0"/>
          </a:p>
        </p:txBody>
      </p:sp>
      <p:sp>
        <p:nvSpPr>
          <p:cNvPr id="7" name="Rectangle 6"/>
          <p:cNvSpPr/>
          <p:nvPr/>
        </p:nvSpPr>
        <p:spPr>
          <a:xfrm>
            <a:off x="557808" y="3362801"/>
            <a:ext cx="7848872" cy="1014730"/>
          </a:xfrm>
          <a:prstGeom prst="rect">
            <a:avLst/>
          </a:prstGeom>
        </p:spPr>
        <p:txBody>
          <a:bodyPr wrap="square">
            <a:spAutoFit/>
          </a:bodyPr>
          <a:lstStyle/>
          <a:p>
            <a:pPr algn="ctr"/>
            <a:r>
              <a:rPr lang="en-IN" sz="2000" b="1" dirty="0">
                <a:latin typeface="Times New Roman" panose="02020603050405020304" pitchFamily="18" charset="0"/>
                <a:cs typeface="Times New Roman" panose="02020603050405020304" pitchFamily="18" charset="0"/>
              </a:rPr>
              <a:t>“</a:t>
            </a:r>
            <a:r>
              <a:rPr lang="en-US" sz="2000" b="1">
                <a:latin typeface="Times New Roman" panose="02020603050405020304" pitchFamily="18" charset="0"/>
                <a:cs typeface="Times New Roman" panose="02020603050405020304" pitchFamily="18" charset="0"/>
                <a:sym typeface="+mn-ea"/>
              </a:rPr>
              <a:t>Envisioning S.E.M's by Inducting Edge </a:t>
            </a:r>
            <a:endParaRPr lang="en-US" sz="2000" b="1">
              <a:latin typeface="Times New Roman" panose="02020603050405020304" pitchFamily="18" charset="0"/>
              <a:cs typeface="Times New Roman" panose="02020603050405020304" pitchFamily="18" charset="0"/>
            </a:endParaRPr>
          </a:p>
          <a:p>
            <a:pPr algn="ctr"/>
            <a:r>
              <a:rPr lang="en-US" sz="2000" b="1">
                <a:latin typeface="Times New Roman" panose="02020603050405020304" pitchFamily="18" charset="0"/>
                <a:cs typeface="Times New Roman" panose="02020603050405020304" pitchFamily="18" charset="0"/>
                <a:sym typeface="+mn-ea"/>
              </a:rPr>
              <a:t>Computing and Predictive Modelling for </a:t>
            </a:r>
            <a:endParaRPr lang="en-US" sz="2000" b="1">
              <a:latin typeface="Times New Roman" panose="02020603050405020304" pitchFamily="18" charset="0"/>
              <a:cs typeface="Times New Roman" panose="02020603050405020304" pitchFamily="18" charset="0"/>
            </a:endParaRPr>
          </a:p>
          <a:p>
            <a:pPr algn="ctr"/>
            <a:r>
              <a:rPr lang="en-US" sz="2000" b="1">
                <a:latin typeface="Times New Roman" panose="02020603050405020304" pitchFamily="18" charset="0"/>
                <a:cs typeface="Times New Roman" panose="02020603050405020304" pitchFamily="18" charset="0"/>
                <a:sym typeface="+mn-ea"/>
              </a:rPr>
              <a:t>Achieving Net Zero Goals</a:t>
            </a:r>
            <a:r>
              <a:rPr lang="en-IN" sz="2000" b="1" dirty="0">
                <a:latin typeface="Times New Roman" panose="02020603050405020304" pitchFamily="18" charset="0"/>
                <a:cs typeface="Times New Roman" panose="02020603050405020304" pitchFamily="18" charset="0"/>
              </a:rPr>
              <a:t>”</a:t>
            </a:r>
            <a:endParaRPr lang="en-IN" sz="2000" dirty="0"/>
          </a:p>
        </p:txBody>
      </p:sp>
      <p:sp>
        <p:nvSpPr>
          <p:cNvPr id="8" name="Rectangle 7"/>
          <p:cNvSpPr/>
          <p:nvPr/>
        </p:nvSpPr>
        <p:spPr>
          <a:xfrm>
            <a:off x="3564394" y="4869160"/>
            <a:ext cx="5220072" cy="953135"/>
          </a:xfrm>
          <a:prstGeom prst="rect">
            <a:avLst/>
          </a:prstGeom>
        </p:spPr>
        <p:txBody>
          <a:bodyPr wrap="square">
            <a:spAutoFit/>
          </a:bodyPr>
          <a:lstStyle/>
          <a:p>
            <a:pPr algn="just"/>
            <a:r>
              <a:rPr lang="en-IN" sz="1400" b="1" dirty="0">
                <a:latin typeface="Times New Roman" panose="02020603050405020304" pitchFamily="18" charset="0"/>
                <a:cs typeface="Times New Roman" panose="02020603050405020304" pitchFamily="18" charset="0"/>
              </a:rPr>
              <a:t>PRESENTED BY</a:t>
            </a:r>
            <a:endParaRPr lang="en-IN" sz="1400" b="1" dirty="0">
              <a:latin typeface="Times New Roman" panose="02020603050405020304" pitchFamily="18" charset="0"/>
              <a:cs typeface="Times New Roman" panose="02020603050405020304" pitchFamily="18" charset="0"/>
            </a:endParaRPr>
          </a:p>
          <a:p>
            <a:pPr algn="just"/>
            <a:endParaRPr lang="en-IN" sz="1400" b="1" dirty="0">
              <a:latin typeface="Times New Roman" panose="02020603050405020304" pitchFamily="18" charset="0"/>
              <a:cs typeface="Times New Roman" panose="02020603050405020304" pitchFamily="18" charset="0"/>
            </a:endParaRPr>
          </a:p>
          <a:p>
            <a:pPr algn="just"/>
            <a:r>
              <a:rPr lang="en-IN" sz="1400" b="1" dirty="0">
                <a:latin typeface="Times New Roman" panose="02020603050405020304" pitchFamily="18" charset="0"/>
                <a:cs typeface="Times New Roman" panose="02020603050405020304" pitchFamily="18" charset="0"/>
              </a:rPr>
              <a:t>1. </a:t>
            </a:r>
            <a:r>
              <a:rPr lang="en-US" altLang="en-IN" sz="1400" b="1" dirty="0">
                <a:latin typeface="Times New Roman" panose="02020603050405020304" pitchFamily="18" charset="0"/>
                <a:cs typeface="Times New Roman" panose="02020603050405020304" pitchFamily="18" charset="0"/>
              </a:rPr>
              <a:t>MANIDEEP REDDY SRIPATHI (VTU17713) (20UECS0809)</a:t>
            </a:r>
            <a:endParaRPr lang="en-IN" sz="1400" b="1" dirty="0">
              <a:latin typeface="Times New Roman" panose="02020603050405020304" pitchFamily="18" charset="0"/>
              <a:cs typeface="Times New Roman" panose="02020603050405020304" pitchFamily="18" charset="0"/>
            </a:endParaRPr>
          </a:p>
          <a:p>
            <a:pPr algn="just"/>
            <a:endParaRPr lang="en-IN" sz="1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216024" y="4831998"/>
            <a:ext cx="3185592" cy="953135"/>
          </a:xfrm>
          <a:prstGeom prst="rect">
            <a:avLst/>
          </a:prstGeom>
        </p:spPr>
        <p:txBody>
          <a:bodyPr wrap="square">
            <a:spAutoFit/>
          </a:bodyPr>
          <a:lstStyle/>
          <a:p>
            <a:r>
              <a:rPr lang="en-IN" sz="1400" b="1" dirty="0">
                <a:latin typeface="Times New Roman" panose="02020603050405020304" pitchFamily="18" charset="0"/>
                <a:cs typeface="Times New Roman" panose="02020603050405020304" pitchFamily="18" charset="0"/>
              </a:rPr>
              <a:t>SUPERVISED BY</a:t>
            </a:r>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a:p>
            <a:r>
              <a:rPr sz="1400" b="1" dirty="0">
                <a:latin typeface="Times New Roman" panose="02020603050405020304" pitchFamily="18" charset="0"/>
                <a:cs typeface="Times New Roman" panose="02020603050405020304" pitchFamily="18" charset="0"/>
                <a:sym typeface="+mn-ea"/>
              </a:rPr>
              <a:t>Dr. G.DHANABALAN M.E.,Ph.D.,</a:t>
            </a:r>
            <a:endParaRPr sz="1400" b="1" dirty="0">
              <a:latin typeface="Times New Roman" panose="02020603050405020304" pitchFamily="18" charset="0"/>
              <a:cs typeface="Times New Roman" panose="02020603050405020304" pitchFamily="18" charset="0"/>
            </a:endParaRPr>
          </a:p>
          <a:p>
            <a:r>
              <a:rPr lang="en-US" altLang="en-IN" sz="1400" b="1" dirty="0">
                <a:latin typeface="Times New Roman" panose="02020603050405020304" pitchFamily="18" charset="0"/>
                <a:cs typeface="Times New Roman" panose="02020603050405020304" pitchFamily="18" charset="0"/>
              </a:rPr>
              <a:t>Associate Professor.</a:t>
            </a:r>
            <a:endParaRPr lang="en-US" altLang="en-IN" sz="14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BDE25BC2-97E0-42D5-B1EE-307C8651BB35}" type="datetime1">
              <a:rPr lang="en-US" smtClean="0"/>
            </a:fld>
            <a:endParaRPr lang="en-IN"/>
          </a:p>
        </p:txBody>
      </p:sp>
      <p:sp>
        <p:nvSpPr>
          <p:cNvPr id="3" name="Footer Placeholder 2"/>
          <p:cNvSpPr>
            <a:spLocks noGrp="1"/>
          </p:cNvSpPr>
          <p:nvPr>
            <p:ph type="ftr" sz="quarter" idx="11"/>
          </p:nvPr>
        </p:nvSpPr>
        <p:spPr/>
        <p:txBody>
          <a:bodyPr/>
          <a:lstStyle/>
          <a:p>
            <a:r>
              <a:rPr lang="en-IN"/>
              <a:t>BATCH NO: 5 </a:t>
            </a:r>
            <a:r>
              <a:rPr lang="en-US" altLang="en-IN"/>
              <a:t> </a:t>
            </a:r>
            <a:r>
              <a:rPr lang="en-IN"/>
              <a:t>    DEPARTMENT OF COMPUTER SCIENCE &amp; ENGINEERING</a:t>
            </a:r>
            <a:endParaRPr lang="en-IN"/>
          </a:p>
        </p:txBody>
      </p:sp>
      <p:sp>
        <p:nvSpPr>
          <p:cNvPr id="10" name="Slide Number Placeholder 9"/>
          <p:cNvSpPr>
            <a:spLocks noGrp="1"/>
          </p:cNvSpPr>
          <p:nvPr>
            <p:ph type="sldNum" sz="quarter" idx="12"/>
          </p:nvPr>
        </p:nvSpPr>
        <p:spPr>
          <a:xfrm>
            <a:off x="349111" y="6356351"/>
            <a:ext cx="8166239" cy="365125"/>
          </a:xfrm>
        </p:spPr>
        <p:txBody>
          <a:bodyPr/>
          <a:lstStyle/>
          <a:p>
            <a:pPr algn="ctr"/>
            <a:r>
              <a:rPr lang="en-US" altLang="en-IN" smtClean="0"/>
              <a:t>                                                                                                                                                                                                                                     </a:t>
            </a:r>
            <a:fld id="{FA00FD27-8DB0-4CB2-BD37-BEA95C6A1008}" type="slidenum">
              <a:rPr lang="en-IN" smtClean="0"/>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85445" y="1671955"/>
            <a:ext cx="8229600" cy="4525963"/>
          </a:xfrm>
        </p:spPr>
        <p:txBody>
          <a:bodyPr>
            <a:normAutofit fontScale="60000"/>
          </a:bodyPr>
          <a:p>
            <a:pPr marL="0" indent="457200" algn="just">
              <a:buNone/>
            </a:pPr>
            <a:r>
              <a:rPr lang="en-US" sz="3000" b="1">
                <a:latin typeface="Times New Roman" panose="02020603050405020304" pitchFamily="18" charset="0"/>
                <a:cs typeface="Times New Roman" panose="02020603050405020304" pitchFamily="18" charset="0"/>
                <a:sym typeface="+mn-ea"/>
              </a:rPr>
              <a:t>Jamuna et al. [</a:t>
            </a:r>
            <a:r>
              <a:rPr lang="en-IN" altLang="en-US" sz="3000" b="1">
                <a:latin typeface="Times New Roman" panose="02020603050405020304" pitchFamily="18" charset="0"/>
                <a:cs typeface="Times New Roman" panose="02020603050405020304" pitchFamily="18" charset="0"/>
                <a:sym typeface="+mn-ea"/>
              </a:rPr>
              <a:t>10</a:t>
            </a:r>
            <a:r>
              <a:rPr lang="en-US" sz="3000" b="1">
                <a:latin typeface="Times New Roman" panose="02020603050405020304" pitchFamily="18" charset="0"/>
                <a:cs typeface="Times New Roman" panose="02020603050405020304" pitchFamily="18" charset="0"/>
                <a:sym typeface="+mn-ea"/>
              </a:rPr>
              <a:t>]</a:t>
            </a:r>
            <a:r>
              <a:rPr lang="en-US" sz="3000">
                <a:latin typeface="Times New Roman" panose="02020603050405020304" pitchFamily="18" charset="0"/>
                <a:cs typeface="Times New Roman" panose="02020603050405020304" pitchFamily="18" charset="0"/>
                <a:sym typeface="+mn-ea"/>
              </a:rPr>
              <a:t> described an IoT-based metering system with a microcontroller and GSM modem, addressing manual electrical maintenance and theft detection. </a:t>
            </a:r>
            <a:endParaRPr lang="en-US" sz="3000">
              <a:latin typeface="Times New Roman" panose="02020603050405020304" pitchFamily="18" charset="0"/>
              <a:cs typeface="Times New Roman" panose="02020603050405020304" pitchFamily="18" charset="0"/>
              <a:sym typeface="+mn-ea"/>
            </a:endParaRPr>
          </a:p>
          <a:p>
            <a:pPr marL="0" indent="457200" algn="just">
              <a:buNone/>
            </a:pPr>
            <a:r>
              <a:rPr lang="en-US" sz="3000" b="1">
                <a:latin typeface="Times New Roman" panose="02020603050405020304" pitchFamily="18" charset="0"/>
                <a:cs typeface="Times New Roman" panose="02020603050405020304" pitchFamily="18" charset="0"/>
                <a:sym typeface="+mn-ea"/>
              </a:rPr>
              <a:t>Manikandan et al. [</a:t>
            </a:r>
            <a:r>
              <a:rPr lang="en-IN" altLang="en-US" sz="3000" b="1">
                <a:latin typeface="Times New Roman" panose="02020603050405020304" pitchFamily="18" charset="0"/>
                <a:cs typeface="Times New Roman" panose="02020603050405020304" pitchFamily="18" charset="0"/>
                <a:sym typeface="+mn-ea"/>
              </a:rPr>
              <a:t>11</a:t>
            </a:r>
            <a:r>
              <a:rPr lang="en-US" sz="3000" b="1">
                <a:latin typeface="Times New Roman" panose="02020603050405020304" pitchFamily="18" charset="0"/>
                <a:cs typeface="Times New Roman" panose="02020603050405020304" pitchFamily="18" charset="0"/>
                <a:sym typeface="+mn-ea"/>
              </a:rPr>
              <a:t>]</a:t>
            </a:r>
            <a:r>
              <a:rPr lang="en-US" sz="3000">
                <a:latin typeface="Times New Roman" panose="02020603050405020304" pitchFamily="18" charset="0"/>
                <a:cs typeface="Times New Roman" panose="02020603050405020304" pitchFamily="18" charset="0"/>
                <a:sym typeface="+mn-ea"/>
              </a:rPr>
              <a:t> introduced a system for automated power usage calculation, billing, and payment, using IoT to</a:t>
            </a:r>
            <a:r>
              <a:rPr lang="en-IN" altLang="en-US" sz="3000">
                <a:latin typeface="Times New Roman" panose="02020603050405020304" pitchFamily="18" charset="0"/>
                <a:cs typeface="Times New Roman" panose="02020603050405020304" pitchFamily="18" charset="0"/>
                <a:sym typeface="+mn-ea"/>
              </a:rPr>
              <a:t> </a:t>
            </a:r>
            <a:r>
              <a:rPr lang="en-US" sz="3000">
                <a:latin typeface="Times New Roman" panose="02020603050405020304" pitchFamily="18" charset="0"/>
                <a:cs typeface="Times New Roman" panose="02020603050405020304" pitchFamily="18" charset="0"/>
                <a:sym typeface="+mn-ea"/>
              </a:rPr>
              <a:t>improve efficiency in energy management. Innovative approaches in smart grid security and energy monitoring have been explored in recent studies. </a:t>
            </a:r>
            <a:endParaRPr lang="en-US" sz="3000">
              <a:latin typeface="Times New Roman" panose="02020603050405020304" pitchFamily="18" charset="0"/>
              <a:cs typeface="Times New Roman" panose="02020603050405020304" pitchFamily="18" charset="0"/>
              <a:sym typeface="+mn-ea"/>
            </a:endParaRPr>
          </a:p>
          <a:p>
            <a:pPr marL="0" indent="457200" algn="just">
              <a:buNone/>
            </a:pPr>
            <a:r>
              <a:rPr lang="en-US" sz="3000" b="1">
                <a:latin typeface="Times New Roman" panose="02020603050405020304" pitchFamily="18" charset="0"/>
                <a:cs typeface="Times New Roman" panose="02020603050405020304" pitchFamily="18" charset="0"/>
                <a:sym typeface="+mn-ea"/>
              </a:rPr>
              <a:t>Maule et al. [</a:t>
            </a:r>
            <a:r>
              <a:rPr lang="en-IN" altLang="en-US" sz="3000" b="1">
                <a:latin typeface="Times New Roman" panose="02020603050405020304" pitchFamily="18" charset="0"/>
                <a:cs typeface="Times New Roman" panose="02020603050405020304" pitchFamily="18" charset="0"/>
                <a:sym typeface="+mn-ea"/>
              </a:rPr>
              <a:t>12</a:t>
            </a:r>
            <a:r>
              <a:rPr lang="en-US" sz="3000" b="1">
                <a:latin typeface="Times New Roman" panose="02020603050405020304" pitchFamily="18" charset="0"/>
                <a:cs typeface="Times New Roman" panose="02020603050405020304" pitchFamily="18" charset="0"/>
                <a:sym typeface="+mn-ea"/>
              </a:rPr>
              <a:t>]</a:t>
            </a:r>
            <a:r>
              <a:rPr lang="en-US" sz="3000">
                <a:latin typeface="Times New Roman" panose="02020603050405020304" pitchFamily="18" charset="0"/>
                <a:cs typeface="Times New Roman" panose="02020603050405020304" pitchFamily="18" charset="0"/>
                <a:sym typeface="+mn-ea"/>
              </a:rPr>
              <a:t> focused on an IoT-based electricity monitoring system integrating Web of Things for effective energy management. </a:t>
            </a:r>
            <a:endParaRPr lang="en-US" sz="3000">
              <a:latin typeface="Times New Roman" panose="02020603050405020304" pitchFamily="18" charset="0"/>
              <a:cs typeface="Times New Roman" panose="02020603050405020304" pitchFamily="18" charset="0"/>
              <a:sym typeface="+mn-ea"/>
            </a:endParaRPr>
          </a:p>
          <a:p>
            <a:pPr marL="0" indent="457200" algn="just">
              <a:buNone/>
            </a:pPr>
            <a:r>
              <a:rPr lang="en-US" sz="3000" b="1">
                <a:latin typeface="Times New Roman" panose="02020603050405020304" pitchFamily="18" charset="0"/>
                <a:cs typeface="Times New Roman" panose="02020603050405020304" pitchFamily="18" charset="0"/>
                <a:sym typeface="+mn-ea"/>
              </a:rPr>
              <a:t>Zhu et al. [</a:t>
            </a:r>
            <a:r>
              <a:rPr lang="en-IN" altLang="en-US" sz="3000" b="1">
                <a:latin typeface="Times New Roman" panose="02020603050405020304" pitchFamily="18" charset="0"/>
                <a:cs typeface="Times New Roman" panose="02020603050405020304" pitchFamily="18" charset="0"/>
                <a:sym typeface="+mn-ea"/>
              </a:rPr>
              <a:t>13</a:t>
            </a:r>
            <a:r>
              <a:rPr lang="en-US" sz="3000" b="1">
                <a:latin typeface="Times New Roman" panose="02020603050405020304" pitchFamily="18" charset="0"/>
                <a:cs typeface="Times New Roman" panose="02020603050405020304" pitchFamily="18" charset="0"/>
                <a:sym typeface="+mn-ea"/>
              </a:rPr>
              <a:t>]</a:t>
            </a:r>
            <a:r>
              <a:rPr lang="en-US" sz="3000">
                <a:latin typeface="Times New Roman" panose="02020603050405020304" pitchFamily="18" charset="0"/>
                <a:cs typeface="Times New Roman" panose="02020603050405020304" pitchFamily="18" charset="0"/>
                <a:sym typeface="+mn-ea"/>
              </a:rPr>
              <a:t> explored deep active learning for electricity theft detection, utilizing CNN and Bayesian active query to</a:t>
            </a:r>
            <a:r>
              <a:rPr lang="en-IN" altLang="en-US" sz="3000">
                <a:latin typeface="Times New Roman" panose="02020603050405020304" pitchFamily="18" charset="0"/>
                <a:cs typeface="Times New Roman" panose="02020603050405020304" pitchFamily="18" charset="0"/>
                <a:sym typeface="+mn-ea"/>
              </a:rPr>
              <a:t> reduce data labeling costs. Lastly,</a:t>
            </a:r>
            <a:endParaRPr lang="en-IN" altLang="en-US" sz="3000">
              <a:latin typeface="Times New Roman" panose="02020603050405020304" pitchFamily="18" charset="0"/>
              <a:cs typeface="Times New Roman" panose="02020603050405020304" pitchFamily="18" charset="0"/>
              <a:sym typeface="+mn-ea"/>
            </a:endParaRPr>
          </a:p>
          <a:p>
            <a:pPr marL="0" indent="457200" algn="just">
              <a:buNone/>
            </a:pPr>
            <a:r>
              <a:rPr lang="en-IN" altLang="en-US" sz="3000" b="1">
                <a:latin typeface="Times New Roman" panose="02020603050405020304" pitchFamily="18" charset="0"/>
                <a:cs typeface="Times New Roman" panose="02020603050405020304" pitchFamily="18" charset="0"/>
                <a:sym typeface="+mn-ea"/>
              </a:rPr>
              <a:t>Diaz et al. [14]</a:t>
            </a:r>
            <a:r>
              <a:rPr lang="en-IN" altLang="en-US" sz="3000">
                <a:latin typeface="Times New Roman" panose="02020603050405020304" pitchFamily="18" charset="0"/>
                <a:cs typeface="Times New Roman" panose="02020603050405020304" pitchFamily="18" charset="0"/>
                <a:sym typeface="+mn-ea"/>
              </a:rPr>
              <a:t> presented </a:t>
            </a:r>
            <a:r>
              <a:rPr lang="en-US" sz="3000">
                <a:latin typeface="Times New Roman" panose="02020603050405020304" pitchFamily="18" charset="0"/>
                <a:cs typeface="Times New Roman" panose="02020603050405020304" pitchFamily="18" charset="0"/>
                <a:sym typeface="+mn-ea"/>
              </a:rPr>
              <a:t>Vampire, a smart energy meter for synchronous monitoring</a:t>
            </a:r>
            <a:r>
              <a:rPr lang="en-IN" altLang="en-US" sz="3000">
                <a:latin typeface="Times New Roman" panose="02020603050405020304" pitchFamily="18" charset="0"/>
                <a:cs typeface="Times New Roman" panose="02020603050405020304" pitchFamily="18" charset="0"/>
                <a:sym typeface="+mn-ea"/>
              </a:rPr>
              <a:t> </a:t>
            </a:r>
            <a:r>
              <a:rPr lang="en-US" sz="3000">
                <a:latin typeface="Times New Roman" panose="02020603050405020304" pitchFamily="18" charset="0"/>
                <a:cs typeface="Times New Roman" panose="02020603050405020304" pitchFamily="18" charset="0"/>
                <a:sym typeface="+mn-ea"/>
              </a:rPr>
              <a:t>in computer systems, integrating various IoT technologies for</a:t>
            </a:r>
            <a:r>
              <a:rPr lang="en-IN" altLang="en-US" sz="3000">
                <a:latin typeface="Times New Roman" panose="02020603050405020304" pitchFamily="18" charset="0"/>
                <a:cs typeface="Times New Roman" panose="02020603050405020304" pitchFamily="18" charset="0"/>
                <a:sym typeface="+mn-ea"/>
              </a:rPr>
              <a:t> </a:t>
            </a:r>
            <a:r>
              <a:rPr lang="en-US" sz="3000">
                <a:latin typeface="Times New Roman" panose="02020603050405020304" pitchFamily="18" charset="0"/>
                <a:cs typeface="Times New Roman" panose="02020603050405020304" pitchFamily="18" charset="0"/>
                <a:sym typeface="+mn-ea"/>
              </a:rPr>
              <a:t>accurate energy consumption recording</a:t>
            </a:r>
            <a:endParaRPr lang="en-US" sz="3000">
              <a:latin typeface="Times New Roman" panose="02020603050405020304" pitchFamily="18" charset="0"/>
              <a:cs typeface="Times New Roman" panose="02020603050405020304" pitchFamily="18" charset="0"/>
            </a:endParaRPr>
          </a:p>
          <a:p>
            <a:pPr marL="0" indent="0" algn="just">
              <a:buNone/>
            </a:pPr>
            <a:endParaRPr lang="en-US" sz="3000" dirty="0">
              <a:latin typeface="Times New Roman" panose="02020603050405020304" pitchFamily="18" charset="0"/>
              <a:cs typeface="Times New Roman" panose="02020603050405020304" pitchFamily="18" charset="0"/>
            </a:endParaRPr>
          </a:p>
          <a:p>
            <a:pPr marL="0" indent="0" algn="just">
              <a:buNone/>
            </a:pPr>
            <a:endParaRPr lang="en-US" sz="3000"/>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MODULE 1:</a:t>
            </a:r>
            <a:r>
              <a:rPr lang="en-IN" altLang="en-US" sz="2000" dirty="0">
                <a:latin typeface="Times New Roman" panose="02020603050405020304" pitchFamily="18" charset="0"/>
                <a:cs typeface="Times New Roman" panose="02020603050405020304" pitchFamily="18" charset="0"/>
                <a:sym typeface="+mn-ea"/>
              </a:rPr>
              <a:t> Node Device Establishment</a:t>
            </a:r>
            <a:endParaRPr lang="en-IN" alt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sym typeface="+mn-ea"/>
              </a:rPr>
              <a:t>MODULE 2:</a:t>
            </a:r>
            <a:r>
              <a:rPr lang="en-IN" altLang="en-US" sz="2000" dirty="0">
                <a:latin typeface="Times New Roman" panose="02020603050405020304" pitchFamily="18" charset="0"/>
                <a:cs typeface="Times New Roman" panose="02020603050405020304" pitchFamily="18" charset="0"/>
                <a:sym typeface="+mn-ea"/>
              </a:rPr>
              <a:t> Intelligent Edge Network Supported by Node 		</a:t>
            </a:r>
            <a:r>
              <a:rPr lang="en-US" altLang="en-IN" sz="2000" dirty="0">
                <a:latin typeface="Times New Roman" panose="02020603050405020304" pitchFamily="18" charset="0"/>
                <a:cs typeface="Times New Roman" panose="02020603050405020304" pitchFamily="18" charset="0"/>
                <a:sym typeface="+mn-ea"/>
              </a:rPr>
              <a:t>             </a:t>
            </a:r>
            <a:r>
              <a:rPr lang="en-IN" altLang="en-US" sz="2000" dirty="0">
                <a:latin typeface="Times New Roman" panose="02020603050405020304" pitchFamily="18" charset="0"/>
                <a:cs typeface="Times New Roman" panose="02020603050405020304" pitchFamily="18" charset="0"/>
                <a:sym typeface="+mn-ea"/>
              </a:rPr>
              <a:t>Data</a:t>
            </a:r>
            <a:endParaRPr lang="en-IN" alt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r>
              <a:rPr lang="en-IN" altLang="en-US" sz="2000" dirty="0">
                <a:latin typeface="Times New Roman" panose="02020603050405020304" pitchFamily="18" charset="0"/>
                <a:cs typeface="Times New Roman" panose="02020603050405020304" pitchFamily="18" charset="0"/>
                <a:sym typeface="+mn-ea"/>
              </a:rPr>
              <a:t>MODULE 3: User Interface for Edge Control</a:t>
            </a:r>
            <a:endParaRPr lang="en-IN" altLang="en-US" sz="2000" dirty="0">
              <a:latin typeface="Times New Roman" panose="02020603050405020304" pitchFamily="18" charset="0"/>
              <a:cs typeface="Times New Roman" panose="02020603050405020304" pitchFamily="18" charset="0"/>
            </a:endParaRPr>
          </a:p>
          <a:p>
            <a:pPr>
              <a:buFont typeface="Arial" panose="020B0604020202020204" pitchFamily="34" charset="0"/>
              <a:buChar char="•"/>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DESIGN AND METHODOLOGIES</a:t>
            </a:r>
            <a:endParaRPr lang="en-IN" dirty="0"/>
          </a:p>
        </p:txBody>
      </p:sp>
      <p:sp>
        <p:nvSpPr>
          <p:cNvPr id="2" name="Date Placeholder 1"/>
          <p:cNvSpPr>
            <a:spLocks noGrp="1"/>
          </p:cNvSpPr>
          <p:nvPr>
            <p:ph type="dt" sz="half" idx="10"/>
          </p:nvPr>
        </p:nvSpPr>
        <p:spPr/>
        <p:txBody>
          <a:bodyPr/>
          <a:lstStyle/>
          <a:p>
            <a:fld id="{F8E2ADAE-2B48-48DF-9475-2B5A075F4E68}" type="datetime1">
              <a:rPr lang="en-US" smtClean="0"/>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a:latin typeface="Times New Roman" panose="02020603050405020304" pitchFamily="18" charset="0"/>
                <a:cs typeface="Times New Roman" panose="02020603050405020304" pitchFamily="18" charset="0"/>
              </a:rPr>
              <a:t>MODULE:1</a:t>
            </a:r>
            <a:r>
              <a:rPr lang="en-IN" altLang="en-US" sz="2400" b="1" dirty="0">
                <a:latin typeface="Times New Roman" panose="02020603050405020304" pitchFamily="18" charset="0"/>
                <a:cs typeface="Times New Roman" panose="02020603050405020304" pitchFamily="18" charset="0"/>
              </a:rPr>
              <a:t> </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b="1" dirty="0">
                <a:latin typeface="Times New Roman" panose="02020603050405020304" pitchFamily="18" charset="0"/>
                <a:cs typeface="Times New Roman" panose="02020603050405020304" pitchFamily="18" charset="0"/>
                <a:sym typeface="+mn-ea"/>
              </a:rPr>
              <a:t>Node Device Establishment</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Autofit/>
          </a:bodyPr>
          <a:lstStyle/>
          <a:p>
            <a:pPr marL="0" indent="0" algn="just">
              <a:lnSpc>
                <a:spcPct val="115000"/>
              </a:lnSpc>
              <a:spcAft>
                <a:spcPts val="0"/>
              </a:spcAft>
              <a:buNone/>
            </a:pPr>
            <a:r>
              <a:rPr lang="en-IN" altLang="en-US" sz="1700" dirty="0">
                <a:latin typeface="Times New Roman" panose="02020603050405020304" pitchFamily="18" charset="0"/>
                <a:cs typeface="Times New Roman" panose="02020603050405020304" pitchFamily="18" charset="0"/>
              </a:rPr>
              <a:t>The Node Device is the cornerstone of the proposed smart energy meter system. Though it is simple in the sense of a single unit, when it is joined with many such nodes, it groups into a very big and complex network that provides an exceptional outcome.  It encompasses the following key components:</a:t>
            </a:r>
            <a:endParaRPr lang="en-IN" altLang="en-US" sz="1700" dirty="0">
              <a:latin typeface="Times New Roman" panose="02020603050405020304" pitchFamily="18" charset="0"/>
              <a:cs typeface="Times New Roman" panose="02020603050405020304" pitchFamily="18" charset="0"/>
            </a:endParaRPr>
          </a:p>
          <a:p>
            <a:pPr algn="just">
              <a:lnSpc>
                <a:spcPct val="115000"/>
              </a:lnSpc>
              <a:spcAft>
                <a:spcPts val="0"/>
              </a:spcAft>
            </a:pPr>
            <a:r>
              <a:rPr lang="en-IN" altLang="en-US" sz="1700" dirty="0">
                <a:latin typeface="Times New Roman" panose="02020603050405020304" pitchFamily="18" charset="0"/>
                <a:cs typeface="Times New Roman" panose="02020603050405020304" pitchFamily="18" charset="0"/>
              </a:rPr>
              <a:t>Microcontroller :</a:t>
            </a:r>
            <a:endParaRPr lang="en-IN" altLang="en-US" sz="1700" dirty="0">
              <a:latin typeface="Times New Roman" panose="02020603050405020304" pitchFamily="18" charset="0"/>
              <a:cs typeface="Times New Roman" panose="02020603050405020304" pitchFamily="18" charset="0"/>
            </a:endParaRPr>
          </a:p>
          <a:p>
            <a:pPr marL="0" indent="0" algn="just">
              <a:lnSpc>
                <a:spcPct val="115000"/>
              </a:lnSpc>
              <a:spcAft>
                <a:spcPts val="0"/>
              </a:spcAft>
              <a:buNone/>
            </a:pPr>
            <a:br>
              <a:rPr lang="en-IN" altLang="en-US" sz="1700" dirty="0">
                <a:latin typeface="Times New Roman" panose="02020603050405020304" pitchFamily="18" charset="0"/>
                <a:cs typeface="Times New Roman" panose="02020603050405020304" pitchFamily="18" charset="0"/>
              </a:rPr>
            </a:br>
            <a:r>
              <a:rPr lang="en-IN" altLang="en-US" sz="1700" dirty="0">
                <a:latin typeface="Times New Roman" panose="02020603050405020304" pitchFamily="18" charset="0"/>
                <a:cs typeface="Times New Roman" panose="02020603050405020304" pitchFamily="18" charset="0"/>
              </a:rPr>
              <a:t>A microcontroller forms the brain of the Node Device. It orchestrates the interaction between sensors, data processing, and communication with the Edge Network. Parametric values, namely, voltage and current data from sensors, are efficiently gathered using an ESP32 microcontroller. This data, crucial for understanding electricity consumption, is transmitted to a Raspberry Pi in the edge network. ESP32 is particularly applied in this case as the master of the circuit. The ESP32's real-time capabilities enhance responsiveness. A Raspberry Pi model 4B  is used as a slave for computing and preparing the payload response based on the data provided by the Master ESP32.</a:t>
            </a:r>
            <a:endParaRPr lang="en-IN" altLang="en-US" sz="17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5445" y="495301"/>
            <a:ext cx="8229600" cy="5989638"/>
          </a:xfrm>
        </p:spPr>
        <p:txBody>
          <a:bodyPr>
            <a:noAutofit/>
          </a:bodyPr>
          <a:lstStyle/>
          <a:p>
            <a:pPr algn="l">
              <a:lnSpc>
                <a:spcPct val="100000"/>
              </a:lnSpc>
            </a:pPr>
            <a:endParaRPr lang="en-US" sz="1800" dirty="0">
              <a:latin typeface="Times New Roman" panose="02020603050405020304" pitchFamily="18" charset="0"/>
              <a:cs typeface="Times New Roman" panose="02020603050405020304" pitchFamily="18" charset="0"/>
            </a:endParaRPr>
          </a:p>
          <a:p>
            <a:pPr algn="l">
              <a:lnSpc>
                <a:spcPct val="100000"/>
              </a:lnSpc>
            </a:pPr>
            <a:endParaRPr lang="en-US" sz="1800" dirty="0">
              <a:latin typeface="Times New Roman" panose="02020603050405020304" pitchFamily="18" charset="0"/>
              <a:cs typeface="Times New Roman" panose="02020603050405020304" pitchFamily="18" charset="0"/>
            </a:endParaRPr>
          </a:p>
          <a:p>
            <a:pPr lvl="1" algn="l">
              <a:lnSpc>
                <a:spcPct val="100000"/>
              </a:lnSpc>
              <a:buFont typeface="Arial" panose="020B0604020202020204" pitchFamily="34" charset="0"/>
              <a:buChar char="•"/>
            </a:pPr>
            <a:r>
              <a:rPr lang="en-US" sz="1800" dirty="0">
                <a:latin typeface="Times New Roman" panose="02020603050405020304" pitchFamily="18" charset="0"/>
                <a:cs typeface="Times New Roman" panose="02020603050405020304" pitchFamily="18" charset="0"/>
              </a:rPr>
              <a:t>Voltage Sensor</a:t>
            </a:r>
            <a:r>
              <a:rPr lang="en-IN" altLang="en-US" sz="1800" dirty="0">
                <a:latin typeface="Times New Roman" panose="02020603050405020304" pitchFamily="18" charset="0"/>
                <a:cs typeface="Times New Roman" panose="02020603050405020304" pitchFamily="18" charset="0"/>
              </a:rPr>
              <a:t> :</a:t>
            </a:r>
            <a:br>
              <a:rPr lang="en-IN" altLang="en-US" sz="1800" dirty="0">
                <a:latin typeface="Times New Roman" panose="02020603050405020304" pitchFamily="18" charset="0"/>
                <a:cs typeface="Times New Roman" panose="02020603050405020304" pitchFamily="18" charset="0"/>
              </a:rPr>
            </a:br>
            <a:br>
              <a:rPr lang="en-IN" alt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The inclusion of a voltage sensor is essential for accurately measuring the voltage in the electrical system. This sensor, often based on Hall Effect technology, provides real-time voltage data to the microcontroller. The high precision ensures reliable energy consumption calculations . </a:t>
            </a:r>
            <a:endParaRPr lang="en-IN" altLang="en-US" sz="1800" dirty="0">
              <a:latin typeface="Times New Roman" panose="02020603050405020304" pitchFamily="18" charset="0"/>
              <a:cs typeface="Times New Roman" panose="02020603050405020304" pitchFamily="18" charset="0"/>
            </a:endParaRPr>
          </a:p>
          <a:p>
            <a:pPr lvl="1" algn="l">
              <a:lnSpc>
                <a:spcPct val="100000"/>
              </a:lnSpc>
            </a:pPr>
            <a:endParaRPr lang="en-IN" altLang="en-US" sz="1800" dirty="0">
              <a:latin typeface="Times New Roman" panose="02020603050405020304" pitchFamily="18" charset="0"/>
              <a:cs typeface="Times New Roman" panose="02020603050405020304" pitchFamily="18" charset="0"/>
            </a:endParaRPr>
          </a:p>
          <a:p>
            <a:pPr lvl="1" algn="l">
              <a:lnSpc>
                <a:spcPct val="100000"/>
              </a:lnSpc>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rPr>
              <a:t>Current Sensor :</a:t>
            </a:r>
            <a:endParaRPr lang="en-IN" altLang="en-US" sz="1800" dirty="0">
              <a:latin typeface="Times New Roman" panose="02020603050405020304" pitchFamily="18" charset="0"/>
              <a:cs typeface="Times New Roman" panose="02020603050405020304" pitchFamily="18" charset="0"/>
            </a:endParaRPr>
          </a:p>
          <a:p>
            <a:pPr marL="457200" lvl="1" indent="457200" algn="l">
              <a:lnSpc>
                <a:spcPct val="100000"/>
              </a:lnSpc>
              <a:buFont typeface="Arial" panose="020B0604020202020204" pitchFamily="34" charset="0"/>
              <a:buNone/>
            </a:pPr>
            <a:br>
              <a:rPr lang="en-IN" alt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 A current sensor is integrated to measure the flow of electrical current in the system. It is proven that an accurate sense of current can be obtained by employing Hall Effect sensor or Electromagnetic Induction principles  . While there are many alternatives to detect current, using the above-said method, the current sensor delivers precise current readings to the microcontroller. This data is crucial for comprehensive energy usage analysis.</a:t>
            </a:r>
            <a:endParaRPr lang="en-IN" altLang="en-US" sz="1800" dirty="0">
              <a:latin typeface="Times New Roman" panose="02020603050405020304" pitchFamily="18" charset="0"/>
              <a:cs typeface="Times New Roman" panose="02020603050405020304" pitchFamily="18" charset="0"/>
            </a:endParaRPr>
          </a:p>
          <a:p>
            <a:pPr lvl="1" algn="l">
              <a:lnSpc>
                <a:spcPct val="100000"/>
              </a:lnSpc>
            </a:pPr>
            <a:endParaRPr lang="en-IN" altLang="en-US" sz="1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45458280-6FAB-4376-A7F5-CAFB4D5938C4}"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7025" y="901573"/>
            <a:ext cx="7772400" cy="4050792"/>
          </a:xfrm>
        </p:spPr>
        <p:txBody>
          <a:bodyPr/>
          <a:p>
            <a:pPr lvl="1" algn="l">
              <a:lnSpc>
                <a:spcPct val="100000"/>
              </a:lnSpc>
              <a:buFont typeface="Arial" panose="020B0604020202020204" pitchFamily="34" charset="0"/>
              <a:buChar char="•"/>
            </a:pPr>
            <a:r>
              <a:rPr lang="en-IN" altLang="en-US" sz="1800" dirty="0">
                <a:latin typeface="Times New Roman" panose="02020603050405020304" pitchFamily="18" charset="0"/>
                <a:cs typeface="Times New Roman" panose="02020603050405020304" pitchFamily="18" charset="0"/>
                <a:sym typeface="+mn-ea"/>
              </a:rPr>
              <a:t>LCD Sensor :</a:t>
            </a:r>
            <a:br>
              <a:rPr lang="en-IN" altLang="en-US" sz="1800" dirty="0">
                <a:latin typeface="Times New Roman" panose="02020603050405020304" pitchFamily="18" charset="0"/>
                <a:cs typeface="Times New Roman" panose="02020603050405020304" pitchFamily="18" charset="0"/>
                <a:sym typeface="+mn-ea"/>
              </a:rPr>
            </a:br>
            <a:r>
              <a:rPr lang="en-IN" altLang="en-US" sz="1800" dirty="0">
                <a:latin typeface="Times New Roman" panose="02020603050405020304" pitchFamily="18" charset="0"/>
                <a:cs typeface="Times New Roman" panose="02020603050405020304" pitchFamily="18" charset="0"/>
                <a:sym typeface="+mn-ea"/>
              </a:rPr>
              <a:t> </a:t>
            </a:r>
            <a:endParaRPr lang="en-IN" altLang="en-US" sz="1800" dirty="0">
              <a:latin typeface="Times New Roman" panose="02020603050405020304" pitchFamily="18" charset="0"/>
              <a:cs typeface="Times New Roman" panose="02020603050405020304" pitchFamily="18" charset="0"/>
            </a:endParaRPr>
          </a:p>
          <a:p>
            <a:pPr marL="274320" lvl="1" indent="0" algn="l">
              <a:lnSpc>
                <a:spcPct val="100000"/>
              </a:lnSpc>
              <a:buNone/>
            </a:pPr>
            <a:r>
              <a:rPr lang="en-IN" altLang="en-US" sz="1800" dirty="0">
                <a:latin typeface="Times New Roman" panose="02020603050405020304" pitchFamily="18" charset="0"/>
                <a:cs typeface="Times New Roman" panose="02020603050405020304" pitchFamily="18" charset="0"/>
                <a:sym typeface="+mn-ea"/>
              </a:rPr>
              <a:t> To enhance user interaction and provide real-time feedback, an LCD sensor is incorporated. This sensor serves as the display interface, showing users their current energy consumption, historical data, and other relevant information. It facilitates user awareness and engagement in energy conservation. Additionally, the LCD provides a handy validation to the electrician or any other electrical operator to verify its performance and operation.</a:t>
            </a:r>
            <a:endParaRPr lang="en-IN" altLang="en-US" sz="1800" dirty="0">
              <a:latin typeface="Times New Roman" panose="02020603050405020304" pitchFamily="18" charset="0"/>
              <a:cs typeface="Times New Roman" panose="02020603050405020304" pitchFamily="18" charset="0"/>
            </a:endParaRPr>
          </a:p>
          <a:p>
            <a:pPr>
              <a:lnSpc>
                <a:spcPct val="100000"/>
              </a:lnSpc>
            </a:pPr>
            <a:endParaRPr lang="en-US" sz="1800"/>
          </a:p>
        </p:txBody>
      </p:sp>
      <p:sp>
        <p:nvSpPr>
          <p:cNvPr id="4" name="Date Placeholder 3"/>
          <p:cNvSpPr>
            <a:spLocks noGrp="1"/>
          </p:cNvSpPr>
          <p:nvPr>
            <p:ph type="dt" sz="half" idx="10"/>
          </p:nvPr>
        </p:nvSpPr>
        <p:spPr/>
        <p:txBody>
          <a:bodyPr/>
          <a:p>
            <a:fld id="{29B7F2CF-3883-4F4C-B632-6E38E4E094B5}"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9789"/>
            <a:ext cx="8229600" cy="5865515"/>
          </a:xfrm>
        </p:spPr>
        <p:txBody>
          <a:bodyPr/>
          <a:lstStyle/>
          <a:p>
            <a:pPr marL="0" indent="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0" indent="0">
              <a:buNone/>
            </a:pPr>
            <a:r>
              <a:rPr lang="en-US" dirty="0">
                <a:latin typeface="Times New Roman" panose="02020603050405020304" pitchFamily="18" charset="0"/>
                <a:ea typeface="MingLiU-ExtB" panose="02020500000000000000" pitchFamily="18" charset="-120"/>
                <a:cs typeface="Times New Roman" panose="02020603050405020304" pitchFamily="18" charset="0"/>
              </a:rPr>
              <a:t>Circuit Design</a:t>
            </a: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0" indent="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914400" lvl="2" indent="45720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914400" lvl="2" indent="45720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p:txBody>
      </p:sp>
      <p:sp>
        <p:nvSpPr>
          <p:cNvPr id="2" name="Date Placeholder 1"/>
          <p:cNvSpPr>
            <a:spLocks noGrp="1"/>
          </p:cNvSpPr>
          <p:nvPr>
            <p:ph type="dt" sz="half" idx="10"/>
          </p:nvPr>
        </p:nvSpPr>
        <p:spPr/>
        <p:txBody>
          <a:bodyPr/>
          <a:lstStyle/>
          <a:p>
            <a:fld id="{3DFA64C2-3100-4457-8742-75526715C368}"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6" name="Picture 5" descr="Fig1"/>
          <p:cNvPicPr>
            <a:picLocks noChangeAspect="1"/>
          </p:cNvPicPr>
          <p:nvPr/>
        </p:nvPicPr>
        <p:blipFill>
          <a:blip r:embed="rId1"/>
          <a:stretch>
            <a:fillRect/>
          </a:stretch>
        </p:blipFill>
        <p:spPr>
          <a:xfrm>
            <a:off x="1475740" y="1916430"/>
            <a:ext cx="5273675" cy="3423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667"/>
            <a:ext cx="7772400" cy="1609344"/>
          </a:xfrm>
        </p:spPr>
        <p:txBody>
          <a:bodyPr>
            <a:normAutofit/>
          </a:bodyPr>
          <a:lstStyle/>
          <a:p>
            <a:pPr algn="l"/>
            <a:r>
              <a:rPr lang="en-US" sz="2400" b="1" dirty="0">
                <a:latin typeface="Times New Roman" panose="02020603050405020304" pitchFamily="18" charset="0"/>
                <a:cs typeface="Times New Roman" panose="02020603050405020304" pitchFamily="18" charset="0"/>
              </a:rPr>
              <a:t>MODULE:</a:t>
            </a:r>
            <a:r>
              <a:rPr lang="en-IN" altLang="en-US" sz="2400" b="1" dirty="0">
                <a:latin typeface="Times New Roman" panose="02020603050405020304" pitchFamily="18" charset="0"/>
                <a:cs typeface="Times New Roman" panose="02020603050405020304" pitchFamily="18" charset="0"/>
              </a:rPr>
              <a:t>2</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b="1" dirty="0">
                <a:latin typeface="Times New Roman" panose="02020603050405020304" pitchFamily="18" charset="0"/>
                <a:cs typeface="Times New Roman" panose="02020603050405020304" pitchFamily="18" charset="0"/>
                <a:sym typeface="+mn-ea"/>
              </a:rPr>
              <a:t>Intelligent Edge Network Supported by Node Data</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2491613"/>
            <a:ext cx="7772400" cy="4050792"/>
          </a:xfrm>
        </p:spPr>
        <p:txBody>
          <a:bodyPr>
            <a:noAutofit/>
          </a:bodyPr>
          <a:lstStyle/>
          <a:p>
            <a:pPr marL="0" indent="0">
              <a:lnSpc>
                <a:spcPct val="100000"/>
              </a:lnSpc>
              <a:buNone/>
            </a:pPr>
            <a:r>
              <a:rPr lang="en-IN" altLang="en-US" sz="1800" dirty="0">
                <a:latin typeface="Times New Roman" panose="02020603050405020304" pitchFamily="18" charset="0"/>
                <a:cs typeface="Times New Roman" panose="02020603050405020304" pitchFamily="18" charset="0"/>
              </a:rPr>
              <a:t> The main purpose of this research is to utilize the implementation of an edge network to reduce data overload while maximizing the relevance of monitoring data . This would allow the user to organize and utilize energy in a way that promotes net zero goals.</a:t>
            </a:r>
            <a:endParaRPr lang="en-IN" altLang="en-US" sz="1800" dirty="0">
              <a:latin typeface="Times New Roman" panose="02020603050405020304" pitchFamily="18" charset="0"/>
              <a:cs typeface="Times New Roman" panose="02020603050405020304" pitchFamily="18" charset="0"/>
            </a:endParaRPr>
          </a:p>
          <a:p>
            <a:pPr>
              <a:lnSpc>
                <a:spcPct val="100000"/>
              </a:lnSpc>
            </a:pPr>
            <a:r>
              <a:rPr lang="en-IN" altLang="en-US" sz="1800" dirty="0">
                <a:latin typeface="Times New Roman" panose="02020603050405020304" pitchFamily="18" charset="0"/>
                <a:cs typeface="Times New Roman" panose="02020603050405020304" pitchFamily="18" charset="0"/>
              </a:rPr>
              <a:t> Raspberry Pi 4 Model B Controller: </a:t>
            </a:r>
            <a:endParaRPr lang="en-IN" altLang="en-US" sz="1800" dirty="0">
              <a:latin typeface="Times New Roman" panose="02020603050405020304" pitchFamily="18" charset="0"/>
              <a:cs typeface="Times New Roman" panose="02020603050405020304" pitchFamily="18" charset="0"/>
            </a:endParaRPr>
          </a:p>
          <a:p>
            <a:pPr marL="0" indent="0">
              <a:lnSpc>
                <a:spcPct val="100000"/>
              </a:lnSpc>
              <a:buNone/>
            </a:pPr>
            <a:r>
              <a:rPr lang="en-IN" altLang="en-US" sz="1800" dirty="0">
                <a:latin typeface="Times New Roman" panose="02020603050405020304" pitchFamily="18" charset="0"/>
                <a:cs typeface="Times New Roman" panose="02020603050405020304" pitchFamily="18" charset="0"/>
              </a:rPr>
              <a:t>The above collected data is transmitted to a Raspberry Pi, serving as the slave component of the node device edge of the network. On the Raspberry Pi, a SARIMA model processes the received data, predicting energy consumption costs for the next month. </a:t>
            </a:r>
            <a:endParaRPr lang="en-IN" alt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IN" altLang="en-US"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412748"/>
            <a:ext cx="7772400" cy="4050792"/>
          </a:xfrm>
        </p:spPr>
        <p:txBody>
          <a:bodyPr/>
          <a:p>
            <a:pPr algn="l"/>
            <a:r>
              <a:rPr lang="en-IN" altLang="en-US" sz="2000" dirty="0">
                <a:latin typeface="Times New Roman" panose="02020603050405020304" pitchFamily="18" charset="0"/>
                <a:cs typeface="Times New Roman" panose="02020603050405020304" pitchFamily="18" charset="0"/>
                <a:sym typeface="+mn-ea"/>
              </a:rPr>
              <a:t>Predictive Modelling :</a:t>
            </a:r>
            <a:br>
              <a:rPr lang="en-IN" altLang="en-US" sz="2000" dirty="0">
                <a:latin typeface="Times New Roman" panose="02020603050405020304" pitchFamily="18" charset="0"/>
                <a:cs typeface="Times New Roman" panose="02020603050405020304" pitchFamily="18" charset="0"/>
                <a:sym typeface="+mn-ea"/>
              </a:rPr>
            </a:br>
            <a:br>
              <a:rPr lang="en-IN" altLang="en-US" sz="2000" dirty="0">
                <a:latin typeface="Times New Roman" panose="02020603050405020304" pitchFamily="18" charset="0"/>
                <a:cs typeface="Times New Roman" panose="02020603050405020304" pitchFamily="18" charset="0"/>
                <a:sym typeface="+mn-ea"/>
              </a:rPr>
            </a:br>
            <a:r>
              <a:rPr lang="en-IN" altLang="en-US" sz="1800" dirty="0">
                <a:latin typeface="Times New Roman" panose="02020603050405020304" pitchFamily="18" charset="0"/>
                <a:cs typeface="Times New Roman" panose="02020603050405020304" pitchFamily="18" charset="0"/>
                <a:sym typeface="+mn-ea"/>
              </a:rPr>
              <a:t>Once the data is successfully stored in the local database within the Raspberry Pi 4 model B, a live script takes in the data or updates the data to produce or change the prediction accordingly. This makes the standard node of a network intelligent. Thus, the name  Intelligent Edge Node. The intelligence algorithm includes the employment of a customized  ML model. The proposed predictive modeling approach includes an ensemble machine learning model designed for the sophisticated task of predicting electricity consumption on a specific future billing day. At its core, the model integrates advanced time series forecasting and ensemble learning techniques to provide accurate and reliable predictions</a:t>
            </a:r>
            <a:r>
              <a:rPr lang="en-IN" altLang="en-US" dirty="0">
                <a:latin typeface="Times New Roman" panose="02020603050405020304" pitchFamily="18" charset="0"/>
                <a:cs typeface="Times New Roman" panose="02020603050405020304" pitchFamily="18" charset="0"/>
                <a:sym typeface="+mn-ea"/>
              </a:rPr>
              <a:t> </a:t>
            </a:r>
            <a:endParaRPr lang="en-IN" altLang="en-US" dirty="0">
              <a:latin typeface="Times New Roman" panose="02020603050405020304" pitchFamily="18" charset="0"/>
              <a:cs typeface="Times New Roman" panose="02020603050405020304" pitchFamily="18" charset="0"/>
            </a:endParaRPr>
          </a:p>
          <a:p>
            <a:pPr algn="l"/>
            <a:endParaRPr lang="en-US"/>
          </a:p>
        </p:txBody>
      </p:sp>
      <p:sp>
        <p:nvSpPr>
          <p:cNvPr id="4" name="Date Placeholder 3"/>
          <p:cNvSpPr>
            <a:spLocks noGrp="1"/>
          </p:cNvSpPr>
          <p:nvPr>
            <p:ph type="dt" sz="half" idx="10"/>
          </p:nvPr>
        </p:nvSpPr>
        <p:spPr/>
        <p:txBody>
          <a:bodyPr/>
          <a:p>
            <a:fld id="{29B7F2CF-3883-4F4C-B632-6E38E4E094B5}"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58280-6FAB-4376-A7F5-CAFB4D5938C4}"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6" name="Content Placeholder 5"/>
          <p:cNvPicPr>
            <a:picLocks noChangeAspect="1"/>
          </p:cNvPicPr>
          <p:nvPr>
            <p:ph idx="1"/>
          </p:nvPr>
        </p:nvPicPr>
        <p:blipFill>
          <a:blip r:embed="rId1"/>
          <a:stretch>
            <a:fillRect/>
          </a:stretch>
        </p:blipFill>
        <p:spPr>
          <a:xfrm>
            <a:off x="685800" y="1699895"/>
            <a:ext cx="7313295" cy="4113530"/>
          </a:xfrm>
          <a:prstGeom prst="rect">
            <a:avLst/>
          </a:prstGeom>
          <a:noFill/>
          <a:ln>
            <a:noFill/>
          </a:ln>
        </p:spPr>
      </p:pic>
      <p:sp>
        <p:nvSpPr>
          <p:cNvPr id="3" name="Text Box 2"/>
          <p:cNvSpPr txBox="1"/>
          <p:nvPr/>
        </p:nvSpPr>
        <p:spPr>
          <a:xfrm>
            <a:off x="774065" y="772160"/>
            <a:ext cx="4229735" cy="368300"/>
          </a:xfrm>
          <a:prstGeom prst="rect">
            <a:avLst/>
          </a:prstGeom>
          <a:noFill/>
        </p:spPr>
        <p:txBody>
          <a:bodyPr wrap="square" rtlCol="0">
            <a:spAutoFit/>
          </a:bodyPr>
          <a:p>
            <a:r>
              <a:rPr lang="en-US"/>
              <a:t>Sarima Model Prediction Details :</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16967"/>
            <a:ext cx="7772400" cy="1609344"/>
          </a:xfrm>
        </p:spPr>
        <p:txBody>
          <a:bodyPr>
            <a:normAutofit/>
          </a:bodyPr>
          <a:lstStyle/>
          <a:p>
            <a:pPr algn="l"/>
            <a:r>
              <a:rPr lang="en-US" sz="2400" b="1" dirty="0">
                <a:latin typeface="Times New Roman" panose="02020603050405020304" pitchFamily="18" charset="0"/>
                <a:cs typeface="Times New Roman" panose="02020603050405020304" pitchFamily="18" charset="0"/>
              </a:rPr>
              <a:t>MODULE:</a:t>
            </a:r>
            <a:r>
              <a:rPr lang="en-IN" altLang="en-US" sz="2400" b="1" dirty="0">
                <a:latin typeface="Times New Roman" panose="02020603050405020304" pitchFamily="18" charset="0"/>
                <a:cs typeface="Times New Roman" panose="02020603050405020304" pitchFamily="18" charset="0"/>
              </a:rPr>
              <a:t>3</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b="1" dirty="0">
                <a:latin typeface="Times New Roman" panose="02020603050405020304" pitchFamily="18" charset="0"/>
                <a:cs typeface="Times New Roman" panose="02020603050405020304" pitchFamily="18" charset="0"/>
                <a:sym typeface="+mn-ea"/>
              </a:rPr>
              <a:t> User Interface for Edge Control</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460" y="1557020"/>
            <a:ext cx="8614410" cy="4050665"/>
          </a:xfrm>
        </p:spPr>
        <p:txBody>
          <a:bodyPr>
            <a:noAutofit/>
          </a:bodyPr>
          <a:lstStyle/>
          <a:p>
            <a:pPr algn="just"/>
            <a:r>
              <a:rPr lang="en-IN" altLang="en-US" sz="1800" dirty="0">
                <a:latin typeface="Times New Roman" panose="02020603050405020304" pitchFamily="18" charset="0"/>
                <a:cs typeface="Times New Roman" panose="02020603050405020304" pitchFamily="18" charset="0"/>
              </a:rPr>
              <a:t> To complement the intelligent edge network, a user-friendly mobile app is developed, offering real-time energy consumption monitoring. Integrated with the ESP32 and Raspberry Pi infrastructure, the app provides users with immediate insights into their current energy usage patterns, fostering awareness and informed decision-making. Leveraging AI capabilities, the app delivers personalized tips for energy conservation derived from the SARIMA model's analysis of historical data. Additionally, the app forecasts next month's energy consumption , empowering users with anticipated costs to plan and adjust their usage patterns  and  With a user-centric design, the app ensures seamless navigation through real-time data, conservation tips, and future predictions, enhancing the overall user experience. This methodology combines hardware integration, advanced analytics, and a user-friendly mobile interface to create a comprehensive energy consumption management system.</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The app emphasizes data security with user authentication, encryption, and access controls. It boosts user engagement with energy-saving challenges and notifications. Available on multiple platforms, the app is regularly updated to incorporate user feedback and new technologies, ensuring its effectiveness and adaptability in energy management.</a:t>
            </a:r>
            <a:endParaRPr lang="en-IN" alt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33C9BD83-C5A0-4E36-8C00-12B73EF25A5D}"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669AD40C-E5A7-4132-A31D-54A4D1BB6E89}" type="slidenum">
              <a:rPr lang="en-IN" smtClean="0"/>
            </a:fld>
            <a:endParaRPr lang="en-IN"/>
          </a:p>
        </p:txBody>
      </p:sp>
      <p:sp>
        <p:nvSpPr>
          <p:cNvPr id="6" name="TextBox 5"/>
          <p:cNvSpPr txBox="1"/>
          <p:nvPr/>
        </p:nvSpPr>
        <p:spPr>
          <a:xfrm>
            <a:off x="1403648" y="980728"/>
            <a:ext cx="5400600" cy="369332"/>
          </a:xfrm>
          <a:prstGeom prst="rect">
            <a:avLst/>
          </a:prstGeom>
          <a:noFill/>
        </p:spPr>
        <p:txBody>
          <a:bodyPr wrap="square" rtlCol="0">
            <a:spAutoFit/>
          </a:bodyPr>
          <a:lstStyle/>
          <a:p>
            <a:pPr algn="ctr"/>
            <a:r>
              <a:rPr lang="en-IN" b="1" dirty="0"/>
              <a:t>INDUSTRY DETAILS </a:t>
            </a:r>
            <a:endParaRPr lang="en-IN" b="1" dirty="0"/>
          </a:p>
        </p:txBody>
      </p:sp>
      <p:sp>
        <p:nvSpPr>
          <p:cNvPr id="8" name="TextBox 7"/>
          <p:cNvSpPr txBox="1"/>
          <p:nvPr/>
        </p:nvSpPr>
        <p:spPr>
          <a:xfrm>
            <a:off x="971600" y="2492643"/>
            <a:ext cx="7200800" cy="2861310"/>
          </a:xfrm>
          <a:prstGeom prst="rect">
            <a:avLst/>
          </a:prstGeom>
          <a:noFill/>
        </p:spPr>
        <p:txBody>
          <a:bodyPr wrap="square" rtlCol="0">
            <a:spAutoFit/>
          </a:bodyPr>
          <a:lstStyle/>
          <a:p>
            <a:pPr marL="342900" indent="-342900">
              <a:buAutoNum type="arabicPeriod"/>
            </a:pPr>
            <a:r>
              <a:rPr lang="en-IN" dirty="0"/>
              <a:t>Institute Name</a:t>
            </a:r>
            <a:r>
              <a:rPr lang="en-US" altLang="en-IN" dirty="0"/>
              <a:t> </a:t>
            </a:r>
            <a:r>
              <a:rPr lang="en-US" altLang="en-IN" b="1" dirty="0"/>
              <a:t>: National Ilan University</a:t>
            </a:r>
            <a:endParaRPr lang="en-IN" b="1" dirty="0"/>
          </a:p>
          <a:p>
            <a:pPr marL="342900" indent="-342900">
              <a:buAutoNum type="arabicPeriod"/>
            </a:pPr>
            <a:r>
              <a:rPr lang="en-IN" dirty="0"/>
              <a:t>Duration of Internship </a:t>
            </a:r>
            <a:r>
              <a:rPr lang="en-US" altLang="en-IN" dirty="0"/>
              <a:t>: </a:t>
            </a:r>
            <a:r>
              <a:rPr lang="en-US" altLang="en-IN" b="1" dirty="0"/>
              <a:t>23/09/2023 - 22/01/2024</a:t>
            </a:r>
            <a:endParaRPr lang="en-IN" b="1" dirty="0"/>
          </a:p>
          <a:p>
            <a:pPr marL="342900" indent="-342900">
              <a:buAutoNum type="arabicPeriod"/>
            </a:pPr>
            <a:r>
              <a:rPr lang="en-IN" dirty="0"/>
              <a:t>Duration of Internship in Months</a:t>
            </a:r>
            <a:r>
              <a:rPr lang="en-US" altLang="en-IN" dirty="0"/>
              <a:t> : </a:t>
            </a:r>
            <a:r>
              <a:rPr lang="en-US" altLang="en-IN" b="1" dirty="0"/>
              <a:t>4 Months</a:t>
            </a:r>
            <a:endParaRPr lang="en-IN" b="1" dirty="0"/>
          </a:p>
          <a:p>
            <a:pPr marL="342900" indent="-342900">
              <a:buAutoNum type="arabicPeriod"/>
            </a:pPr>
            <a:r>
              <a:rPr lang="en-IN" dirty="0"/>
              <a:t>Industry Guide Name</a:t>
            </a:r>
            <a:r>
              <a:rPr lang="en-US" altLang="en-IN" dirty="0"/>
              <a:t> :</a:t>
            </a:r>
            <a:r>
              <a:rPr lang="en-US" altLang="en-IN" b="1" dirty="0"/>
              <a:t> Hwang-Cheng Wang</a:t>
            </a:r>
            <a:endParaRPr lang="en-IN" b="1" dirty="0"/>
          </a:p>
          <a:p>
            <a:pPr marL="342900" indent="-342900">
              <a:buAutoNum type="arabicPeriod"/>
            </a:pPr>
            <a:r>
              <a:rPr lang="en-IN" dirty="0"/>
              <a:t>Industry Guide Mobile No</a:t>
            </a:r>
            <a:r>
              <a:rPr lang="en-US" altLang="en-IN" dirty="0"/>
              <a:t> : </a:t>
            </a:r>
            <a:r>
              <a:rPr lang="en-US" altLang="en-IN" b="1" dirty="0"/>
              <a:t>(</a:t>
            </a:r>
            <a:r>
              <a:rPr lang="en-US" altLang="en-IN" b="1" dirty="0">
                <a:sym typeface="+mn-ea"/>
              </a:rPr>
              <a:t>03) 9357400</a:t>
            </a:r>
            <a:endParaRPr lang="en-IN" b="1" dirty="0"/>
          </a:p>
          <a:p>
            <a:pPr marL="342900" indent="-342900">
              <a:buAutoNum type="arabicPeriod"/>
            </a:pPr>
            <a:r>
              <a:rPr lang="en-IN" dirty="0"/>
              <a:t>Industry Guide Mail ID</a:t>
            </a:r>
            <a:r>
              <a:rPr lang="en-US" altLang="en-IN" dirty="0"/>
              <a:t> : </a:t>
            </a:r>
            <a:r>
              <a:rPr lang="en-US" altLang="en-IN" b="1" dirty="0"/>
              <a:t>hcwang@niu.edu.tw</a:t>
            </a:r>
            <a:endParaRPr lang="en-IN" b="1" dirty="0"/>
          </a:p>
          <a:p>
            <a:pPr marL="342900" indent="-342900">
              <a:buAutoNum type="arabicPeriod"/>
            </a:pPr>
            <a:r>
              <a:rPr lang="en-IN" dirty="0"/>
              <a:t>Industry Address</a:t>
            </a:r>
            <a:r>
              <a:rPr lang="en-US" altLang="en-IN" dirty="0"/>
              <a:t> : </a:t>
            </a:r>
            <a:r>
              <a:rPr lang="en-IN" dirty="0">
                <a:sym typeface="+mn-ea"/>
              </a:rPr>
              <a:t> </a:t>
            </a:r>
            <a:r>
              <a:rPr lang="en-IN" b="1" dirty="0">
                <a:sym typeface="+mn-ea"/>
              </a:rPr>
              <a:t>No. 1, Section 1, Shennong Rd, Yilan City, Yilan </a:t>
            </a:r>
            <a:r>
              <a:rPr lang="en-US" altLang="en-IN" b="1" dirty="0">
                <a:sym typeface="+mn-ea"/>
              </a:rPr>
              <a:t>		     </a:t>
            </a:r>
            <a:r>
              <a:rPr lang="en-IN" b="1" dirty="0">
                <a:sym typeface="+mn-ea"/>
              </a:rPr>
              <a:t>County, Taiwan 260</a:t>
            </a:r>
            <a:endParaRPr lang="en-IN" b="1" dirty="0"/>
          </a:p>
          <a:p>
            <a:pPr marL="342900" indent="-342900">
              <a:buAutoNum type="arabicPeriod"/>
            </a:pPr>
            <a:r>
              <a:rPr lang="en-IN" dirty="0"/>
              <a:t>Project Completion Status as of now</a:t>
            </a:r>
            <a:r>
              <a:rPr lang="en-US" altLang="en-IN" dirty="0"/>
              <a:t> - </a:t>
            </a:r>
            <a:r>
              <a:rPr lang="en-US" altLang="en-IN" b="1" dirty="0"/>
              <a:t>In Progress</a:t>
            </a:r>
            <a:endParaRPr lang="en-IN" b="1" dirty="0"/>
          </a:p>
          <a:p>
            <a:pPr marL="342900" indent="-342900">
              <a:buAutoNum type="arabicPeriod"/>
            </a:pPr>
            <a:endParaRPr lang="en-IN"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58280-6FAB-4376-A7F5-CAFB4D5938C4}"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9" name="Picture 8" descr="Fig 4.1 (2)-modified (2)"/>
          <p:cNvPicPr>
            <a:picLocks noChangeAspect="1"/>
          </p:cNvPicPr>
          <p:nvPr/>
        </p:nvPicPr>
        <p:blipFill>
          <a:blip r:embed="rId1"/>
          <a:stretch>
            <a:fillRect/>
          </a:stretch>
        </p:blipFill>
        <p:spPr>
          <a:xfrm>
            <a:off x="1823720" y="1243330"/>
            <a:ext cx="2130425" cy="4742815"/>
          </a:xfrm>
          <a:prstGeom prst="rect">
            <a:avLst/>
          </a:prstGeom>
        </p:spPr>
      </p:pic>
      <p:pic>
        <p:nvPicPr>
          <p:cNvPr id="10" name="Picture 9" descr="Fig 4.2-modified (1)"/>
          <p:cNvPicPr>
            <a:picLocks noChangeAspect="1"/>
          </p:cNvPicPr>
          <p:nvPr/>
        </p:nvPicPr>
        <p:blipFill>
          <a:blip r:embed="rId2"/>
          <a:stretch>
            <a:fillRect/>
          </a:stretch>
        </p:blipFill>
        <p:spPr>
          <a:xfrm>
            <a:off x="4932045" y="1243330"/>
            <a:ext cx="2140585" cy="4768215"/>
          </a:xfrm>
          <a:prstGeom prst="rect">
            <a:avLst/>
          </a:prstGeom>
        </p:spPr>
      </p:pic>
      <p:sp>
        <p:nvSpPr>
          <p:cNvPr id="3" name="Text Box 2"/>
          <p:cNvSpPr txBox="1"/>
          <p:nvPr/>
        </p:nvSpPr>
        <p:spPr>
          <a:xfrm>
            <a:off x="551815" y="523875"/>
            <a:ext cx="4812030" cy="368300"/>
          </a:xfrm>
          <a:prstGeom prst="rect">
            <a:avLst/>
          </a:prstGeom>
          <a:noFill/>
        </p:spPr>
        <p:txBody>
          <a:bodyPr wrap="square" rtlCol="0">
            <a:spAutoFit/>
          </a:bodyPr>
          <a:p>
            <a:r>
              <a:rPr lang="en-US"/>
              <a:t>Android Application User Interface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IN" sz="2000" dirty="0">
                <a:latin typeface="Times New Roman" panose="02020603050405020304" pitchFamily="18" charset="0"/>
                <a:cs typeface="Times New Roman" panose="02020603050405020304" pitchFamily="18" charset="0"/>
              </a:rPr>
              <a:t>ARCHITECTURE DIAGRAM</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DATA FLOW DIAGRAM</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ER DIAGRAM</a:t>
            </a:r>
            <a:endParaRPr lang="en-IN"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IMPLEMENTATION</a:t>
            </a:r>
            <a:endParaRPr lang="en-IN" dirty="0"/>
          </a:p>
        </p:txBody>
      </p:sp>
      <p:sp>
        <p:nvSpPr>
          <p:cNvPr id="2" name="Date Placeholder 1"/>
          <p:cNvSpPr>
            <a:spLocks noGrp="1"/>
          </p:cNvSpPr>
          <p:nvPr>
            <p:ph type="dt" sz="half" idx="10"/>
          </p:nvPr>
        </p:nvSpPr>
        <p:spPr/>
        <p:txBody>
          <a:bodyPr/>
          <a:lstStyle/>
          <a:p>
            <a:fld id="{2577F34C-136C-4A3D-9C13-1FA368727A49}" type="datetime1">
              <a:rPr lang="en-US" smtClean="0"/>
            </a:fld>
            <a:endParaRPr lang="en-I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ARCHITECTURE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8D055EC-92E0-4521-8D38-203B5CE64B47}"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a:xfrm>
            <a:off x="6524886" y="6505515"/>
            <a:ext cx="2133600" cy="365125"/>
          </a:xfrm>
        </p:spPr>
        <p:txBody>
          <a:bodyPr/>
          <a:lstStyle/>
          <a:p>
            <a:fld id="{FA00FD27-8DB0-4CB2-BD37-BEA95C6A1008}" type="slidenum">
              <a:rPr lang="en-IN" smtClean="0"/>
            </a:fld>
            <a:endParaRPr lang="en-IN"/>
          </a:p>
        </p:txBody>
      </p:sp>
      <p:pic>
        <p:nvPicPr>
          <p:cNvPr id="6" name="Picture 5" descr="3"/>
          <p:cNvPicPr>
            <a:picLocks noChangeAspect="1"/>
          </p:cNvPicPr>
          <p:nvPr/>
        </p:nvPicPr>
        <p:blipFill>
          <a:blip r:embed="rId1"/>
          <a:stretch>
            <a:fillRect/>
          </a:stretch>
        </p:blipFill>
        <p:spPr>
          <a:xfrm>
            <a:off x="727710" y="1847850"/>
            <a:ext cx="7329805" cy="4123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95" y="189357"/>
            <a:ext cx="7772400" cy="1609344"/>
          </a:xfrm>
        </p:spPr>
        <p:txBody>
          <a:bodyPr>
            <a:normAutofit/>
          </a:bodyPr>
          <a:lstStyle/>
          <a:p>
            <a:r>
              <a:rPr lang="en-US" sz="2400" b="1" dirty="0">
                <a:latin typeface="Times New Roman" panose="02020603050405020304" pitchFamily="18" charset="0"/>
                <a:cs typeface="Times New Roman" panose="02020603050405020304" pitchFamily="18" charset="0"/>
              </a:rPr>
              <a:t>DATA FLOW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55E3AA76-41E4-444A-A1EB-FF3D494392FE}"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Rectangles 5"/>
          <p:cNvSpPr/>
          <p:nvPr/>
        </p:nvSpPr>
        <p:spPr>
          <a:xfrm>
            <a:off x="611505" y="1844675"/>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Data From Current sensor</a:t>
            </a:r>
            <a:endParaRPr lang="en-US" sz="1600"/>
          </a:p>
        </p:txBody>
      </p:sp>
      <p:sp>
        <p:nvSpPr>
          <p:cNvPr id="14" name="Rectangles 13"/>
          <p:cNvSpPr/>
          <p:nvPr/>
        </p:nvSpPr>
        <p:spPr>
          <a:xfrm>
            <a:off x="611505" y="3140710"/>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Data From Voltage  sensor</a:t>
            </a:r>
            <a:endParaRPr lang="en-US" sz="1600"/>
          </a:p>
        </p:txBody>
      </p:sp>
      <p:sp>
        <p:nvSpPr>
          <p:cNvPr id="15" name="Rectangles 14"/>
          <p:cNvSpPr/>
          <p:nvPr/>
        </p:nvSpPr>
        <p:spPr>
          <a:xfrm>
            <a:off x="611505" y="4436745"/>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ESP32</a:t>
            </a:r>
            <a:endParaRPr lang="en-US" sz="1600"/>
          </a:p>
        </p:txBody>
      </p:sp>
      <p:sp>
        <p:nvSpPr>
          <p:cNvPr id="16" name="Rectangles 15"/>
          <p:cNvSpPr/>
          <p:nvPr/>
        </p:nvSpPr>
        <p:spPr>
          <a:xfrm>
            <a:off x="3563620" y="4436745"/>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Raspberry Pi</a:t>
            </a:r>
            <a:endParaRPr lang="en-US" sz="1600"/>
          </a:p>
        </p:txBody>
      </p:sp>
      <p:sp>
        <p:nvSpPr>
          <p:cNvPr id="20" name="Rectangles 19"/>
          <p:cNvSpPr/>
          <p:nvPr/>
        </p:nvSpPr>
        <p:spPr>
          <a:xfrm>
            <a:off x="3563620" y="3140710"/>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Processing Data In Raspberry Pi</a:t>
            </a:r>
            <a:endParaRPr lang="en-US" sz="1600"/>
          </a:p>
        </p:txBody>
      </p:sp>
      <p:sp>
        <p:nvSpPr>
          <p:cNvPr id="21" name="Rectangles 20"/>
          <p:cNvSpPr/>
          <p:nvPr/>
        </p:nvSpPr>
        <p:spPr>
          <a:xfrm>
            <a:off x="3563620" y="1844675"/>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Running Predictive Model</a:t>
            </a:r>
            <a:endParaRPr lang="en-US" sz="1600"/>
          </a:p>
        </p:txBody>
      </p:sp>
      <p:sp>
        <p:nvSpPr>
          <p:cNvPr id="22" name="Rectangles 21"/>
          <p:cNvSpPr/>
          <p:nvPr/>
        </p:nvSpPr>
        <p:spPr>
          <a:xfrm>
            <a:off x="6263005" y="1844675"/>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mobile</a:t>
            </a:r>
            <a:endParaRPr lang="en-US" sz="1600"/>
          </a:p>
        </p:txBody>
      </p:sp>
      <p:sp>
        <p:nvSpPr>
          <p:cNvPr id="23" name="Rectangles 22"/>
          <p:cNvSpPr/>
          <p:nvPr/>
        </p:nvSpPr>
        <p:spPr>
          <a:xfrm>
            <a:off x="6228080" y="3140710"/>
            <a:ext cx="1914525" cy="615950"/>
          </a:xfrm>
          <a:prstGeom prst="rect">
            <a:avLst/>
          </a:prstGeom>
          <a:noFill/>
          <a:ln w="38100" cmpd="sng">
            <a:solidFill>
              <a:schemeClr val="accent6"/>
            </a:solidFill>
            <a:prstDash val="solid"/>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dk1"/>
          </a:fontRef>
        </p:style>
        <p:txBody>
          <a:bodyPr rtlCol="0" anchor="ctr"/>
          <a:p>
            <a:pPr algn="ctr"/>
            <a:r>
              <a:rPr lang="en-US" sz="1600"/>
              <a:t>Final Prediction Result In Mobile</a:t>
            </a:r>
            <a:endParaRPr lang="en-US" sz="1600"/>
          </a:p>
        </p:txBody>
      </p:sp>
      <p:cxnSp>
        <p:nvCxnSpPr>
          <p:cNvPr id="24" name="Straight Arrow Connector 23"/>
          <p:cNvCxnSpPr/>
          <p:nvPr/>
        </p:nvCxnSpPr>
        <p:spPr>
          <a:xfrm>
            <a:off x="1548130" y="3756660"/>
            <a:ext cx="0" cy="680085"/>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25" name="Straight Arrow Connector 24"/>
          <p:cNvCxnSpPr/>
          <p:nvPr/>
        </p:nvCxnSpPr>
        <p:spPr>
          <a:xfrm>
            <a:off x="1548130" y="2493010"/>
            <a:ext cx="0" cy="680085"/>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16" idx="0"/>
            <a:endCxn id="20" idx="2"/>
          </p:cNvCxnSpPr>
          <p:nvPr/>
        </p:nvCxnSpPr>
        <p:spPr>
          <a:xfrm flipV="1">
            <a:off x="4521200" y="3756660"/>
            <a:ext cx="0" cy="680085"/>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a:off x="7236460" y="2460625"/>
            <a:ext cx="0" cy="680085"/>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0" idx="0"/>
            <a:endCxn id="21" idx="2"/>
          </p:cNvCxnSpPr>
          <p:nvPr/>
        </p:nvCxnSpPr>
        <p:spPr>
          <a:xfrm flipV="1">
            <a:off x="4521200" y="2460625"/>
            <a:ext cx="0" cy="680085"/>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a:off x="2526030" y="4744720"/>
            <a:ext cx="1037590" cy="0"/>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cxnSp>
        <p:nvCxnSpPr>
          <p:cNvPr id="32" name="Straight Arrow Connector 31"/>
          <p:cNvCxnSpPr/>
          <p:nvPr/>
        </p:nvCxnSpPr>
        <p:spPr>
          <a:xfrm>
            <a:off x="5507990" y="2205355"/>
            <a:ext cx="720090" cy="0"/>
          </a:xfrm>
          <a:prstGeom prst="straightConnector1">
            <a:avLst/>
          </a:prstGeom>
          <a:noFill/>
          <a:ln w="38100" cmpd="sng">
            <a:solidFill>
              <a:schemeClr val="accent6"/>
            </a:solidFill>
            <a:prstDash val="solid"/>
            <a:tailEnd type="arrow"/>
          </a:ln>
          <a:extLst>
            <a:ext uri="{909E8E84-426E-40DD-AFC4-6F175D3DCCD1}">
              <a14:hiddenFill xmlns:a14="http://schemas.microsoft.com/office/drawing/2010/main">
                <a:solidFill>
                  <a:srgbClr val="FF0000"/>
                </a:solidFill>
              </a14:hiddenFill>
            </a:ext>
          </a:extLst>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332741"/>
            <a:ext cx="8229600" cy="836711"/>
          </a:xfrm>
        </p:spPr>
        <p:txBody>
          <a:bodyPr>
            <a:normAutofit/>
          </a:bodyPr>
          <a:lstStyle/>
          <a:p>
            <a:r>
              <a:rPr lang="en-US" sz="2400" b="1" dirty="0">
                <a:latin typeface="Times New Roman" panose="02020603050405020304" pitchFamily="18" charset="0"/>
                <a:cs typeface="Times New Roman" panose="02020603050405020304" pitchFamily="18" charset="0"/>
              </a:rPr>
              <a:t>ER-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0BA5178-A27B-409B-9787-8D37FAD366B6}" type="datetime1">
              <a:rPr lang="en-US" smtClean="0">
                <a:latin typeface="Times New Roman" panose="02020603050405020304" pitchFamily="18" charset="0"/>
                <a:cs typeface="Times New Roman" panose="02020603050405020304" pitchFamily="18" charset="0"/>
              </a:rPr>
            </a:fld>
            <a:endParaRPr lang="en-IN"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latin typeface="Times New Roman" panose="02020603050405020304" pitchFamily="18" charset="0"/>
                <a:cs typeface="Times New Roman" panose="02020603050405020304" pitchFamily="18" charset="0"/>
              </a:rPr>
              <a:t>BATCH NO: 5     DEPARTMENT OF COMPUTER SCIENCE &amp; ENGINEERING</a:t>
            </a:r>
            <a:endParaRPr lang="en-IN">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A00FD27-8DB0-4CB2-BD37-BEA95C6A1008}" type="slidenum">
              <a:rPr lang="en-IN" smtClean="0">
                <a:latin typeface="Times New Roman" panose="02020603050405020304" pitchFamily="18" charset="0"/>
                <a:cs typeface="Times New Roman" panose="02020603050405020304" pitchFamily="18" charset="0"/>
              </a:rPr>
            </a:fld>
            <a:endParaRPr lang="en-IN" smtClean="0">
              <a:latin typeface="Times New Roman" panose="02020603050405020304" pitchFamily="18" charset="0"/>
              <a:cs typeface="Times New Roman" panose="02020603050405020304" pitchFamily="18" charset="0"/>
            </a:endParaRPr>
          </a:p>
        </p:txBody>
      </p:sp>
      <p:sp>
        <p:nvSpPr>
          <p:cNvPr id="6" name="Rectangles 5"/>
          <p:cNvSpPr/>
          <p:nvPr/>
        </p:nvSpPr>
        <p:spPr>
          <a:xfrm>
            <a:off x="828040" y="2879725"/>
            <a:ext cx="1656080" cy="503555"/>
          </a:xfrm>
          <a:prstGeom prst="rect">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Mobile User</a:t>
            </a:r>
            <a:endParaRPr lang="en-US" sz="1200">
              <a:latin typeface="Times New Roman" panose="02020603050405020304" pitchFamily="18" charset="0"/>
              <a:cs typeface="Times New Roman" panose="02020603050405020304" pitchFamily="18" charset="0"/>
            </a:endParaRPr>
          </a:p>
        </p:txBody>
      </p:sp>
      <p:sp>
        <p:nvSpPr>
          <p:cNvPr id="10" name="Rectangles 9"/>
          <p:cNvSpPr/>
          <p:nvPr/>
        </p:nvSpPr>
        <p:spPr>
          <a:xfrm>
            <a:off x="5507990" y="2879725"/>
            <a:ext cx="1656080" cy="503555"/>
          </a:xfrm>
          <a:prstGeom prst="rect">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Android Administrator</a:t>
            </a:r>
            <a:endParaRPr lang="en-US" sz="1200">
              <a:latin typeface="Times New Roman" panose="02020603050405020304" pitchFamily="18" charset="0"/>
              <a:cs typeface="Times New Roman" panose="02020603050405020304" pitchFamily="18" charset="0"/>
            </a:endParaRPr>
          </a:p>
        </p:txBody>
      </p:sp>
      <p:sp>
        <p:nvSpPr>
          <p:cNvPr id="11" name="Rectangles 10"/>
          <p:cNvSpPr/>
          <p:nvPr/>
        </p:nvSpPr>
        <p:spPr>
          <a:xfrm>
            <a:off x="5580380" y="5013325"/>
            <a:ext cx="1656080" cy="503555"/>
          </a:xfrm>
          <a:prstGeom prst="rect">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Database Administrator</a:t>
            </a:r>
            <a:endParaRPr lang="en-US" sz="1200">
              <a:latin typeface="Times New Roman" panose="02020603050405020304" pitchFamily="18" charset="0"/>
              <a:cs typeface="Times New Roman" panose="02020603050405020304" pitchFamily="18" charset="0"/>
            </a:endParaRPr>
          </a:p>
        </p:txBody>
      </p:sp>
      <p:sp>
        <p:nvSpPr>
          <p:cNvPr id="12" name="Diamond 11"/>
          <p:cNvSpPr/>
          <p:nvPr/>
        </p:nvSpPr>
        <p:spPr>
          <a:xfrm>
            <a:off x="3347720" y="2781300"/>
            <a:ext cx="1296035" cy="720090"/>
          </a:xfrm>
          <a:prstGeom prst="diamond">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b="1">
                <a:latin typeface="Times New Roman" panose="02020603050405020304" pitchFamily="18" charset="0"/>
                <a:cs typeface="Times New Roman" panose="02020603050405020304" pitchFamily="18" charset="0"/>
              </a:rPr>
              <a:t>Access</a:t>
            </a:r>
            <a:endParaRPr lang="en-US" sz="1200" b="1">
              <a:latin typeface="Times New Roman" panose="02020603050405020304" pitchFamily="18" charset="0"/>
              <a:cs typeface="Times New Roman" panose="02020603050405020304" pitchFamily="18" charset="0"/>
            </a:endParaRPr>
          </a:p>
        </p:txBody>
      </p:sp>
      <p:sp>
        <p:nvSpPr>
          <p:cNvPr id="13" name="Diamond 12"/>
          <p:cNvSpPr/>
          <p:nvPr/>
        </p:nvSpPr>
        <p:spPr>
          <a:xfrm>
            <a:off x="5688330" y="3933190"/>
            <a:ext cx="1296035" cy="720090"/>
          </a:xfrm>
          <a:prstGeom prst="diamond">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b="1">
                <a:latin typeface="Times New Roman" panose="02020603050405020304" pitchFamily="18" charset="0"/>
                <a:cs typeface="Times New Roman" panose="02020603050405020304" pitchFamily="18" charset="0"/>
              </a:rPr>
              <a:t>Updates</a:t>
            </a:r>
            <a:endParaRPr lang="en-US" sz="1200" b="1">
              <a:latin typeface="Times New Roman" panose="02020603050405020304" pitchFamily="18" charset="0"/>
              <a:cs typeface="Times New Roman" panose="02020603050405020304" pitchFamily="18" charset="0"/>
            </a:endParaRPr>
          </a:p>
        </p:txBody>
      </p:sp>
      <p:sp>
        <p:nvSpPr>
          <p:cNvPr id="15" name="Oval 14"/>
          <p:cNvSpPr/>
          <p:nvPr/>
        </p:nvSpPr>
        <p:spPr>
          <a:xfrm>
            <a:off x="7164705" y="1831975"/>
            <a:ext cx="1318260" cy="517525"/>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u="sng">
                <a:latin typeface="Times New Roman" panose="02020603050405020304" pitchFamily="18" charset="0"/>
                <a:cs typeface="Times New Roman" panose="02020603050405020304" pitchFamily="18" charset="0"/>
              </a:rPr>
              <a:t>Admin_Id</a:t>
            </a:r>
            <a:endParaRPr lang="en-US" sz="1200" u="sng">
              <a:latin typeface="Times New Roman" panose="02020603050405020304" pitchFamily="18" charset="0"/>
              <a:cs typeface="Times New Roman" panose="02020603050405020304" pitchFamily="18" charset="0"/>
            </a:endParaRPr>
          </a:p>
        </p:txBody>
      </p:sp>
      <p:sp>
        <p:nvSpPr>
          <p:cNvPr id="16" name="Oval 15"/>
          <p:cNvSpPr/>
          <p:nvPr/>
        </p:nvSpPr>
        <p:spPr>
          <a:xfrm>
            <a:off x="107950" y="2061210"/>
            <a:ext cx="1127760" cy="433705"/>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Name</a:t>
            </a:r>
            <a:endParaRPr lang="en-US" sz="1200">
              <a:latin typeface="Times New Roman" panose="02020603050405020304" pitchFamily="18" charset="0"/>
              <a:cs typeface="Times New Roman" panose="02020603050405020304" pitchFamily="18" charset="0"/>
            </a:endParaRPr>
          </a:p>
        </p:txBody>
      </p:sp>
      <p:sp>
        <p:nvSpPr>
          <p:cNvPr id="17" name="Oval 16"/>
          <p:cNvSpPr/>
          <p:nvPr/>
        </p:nvSpPr>
        <p:spPr>
          <a:xfrm>
            <a:off x="1979930" y="3837940"/>
            <a:ext cx="1768475" cy="45593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Predicted Data</a:t>
            </a:r>
            <a:endParaRPr lang="en-US" sz="1200">
              <a:latin typeface="Times New Roman" panose="02020603050405020304" pitchFamily="18" charset="0"/>
              <a:cs typeface="Times New Roman" panose="02020603050405020304" pitchFamily="18" charset="0"/>
            </a:endParaRPr>
          </a:p>
        </p:txBody>
      </p:sp>
      <p:sp>
        <p:nvSpPr>
          <p:cNvPr id="18" name="Oval 17"/>
          <p:cNvSpPr/>
          <p:nvPr/>
        </p:nvSpPr>
        <p:spPr>
          <a:xfrm>
            <a:off x="5292090" y="1772920"/>
            <a:ext cx="936625" cy="28829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Name</a:t>
            </a:r>
            <a:endParaRPr lang="en-US" sz="1200">
              <a:latin typeface="Times New Roman" panose="02020603050405020304" pitchFamily="18" charset="0"/>
              <a:cs typeface="Times New Roman" panose="02020603050405020304" pitchFamily="18" charset="0"/>
            </a:endParaRPr>
          </a:p>
        </p:txBody>
      </p:sp>
      <p:sp>
        <p:nvSpPr>
          <p:cNvPr id="19" name="Oval 18"/>
          <p:cNvSpPr/>
          <p:nvPr/>
        </p:nvSpPr>
        <p:spPr>
          <a:xfrm>
            <a:off x="107950" y="3693795"/>
            <a:ext cx="1768475" cy="45593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Electricity bill No</a:t>
            </a:r>
            <a:endParaRPr lang="en-US" sz="1200">
              <a:latin typeface="Times New Roman" panose="02020603050405020304" pitchFamily="18" charset="0"/>
              <a:cs typeface="Times New Roman" panose="02020603050405020304" pitchFamily="18" charset="0"/>
            </a:endParaRPr>
          </a:p>
        </p:txBody>
      </p:sp>
      <p:sp>
        <p:nvSpPr>
          <p:cNvPr id="21" name="Oval 20"/>
          <p:cNvSpPr/>
          <p:nvPr/>
        </p:nvSpPr>
        <p:spPr>
          <a:xfrm>
            <a:off x="7092315" y="5695950"/>
            <a:ext cx="1127760" cy="469265"/>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Update_details</a:t>
            </a:r>
            <a:endParaRPr lang="en-US" sz="1200">
              <a:latin typeface="Times New Roman" panose="02020603050405020304" pitchFamily="18" charset="0"/>
              <a:cs typeface="Times New Roman" panose="02020603050405020304" pitchFamily="18" charset="0"/>
            </a:endParaRPr>
          </a:p>
        </p:txBody>
      </p:sp>
      <p:sp>
        <p:nvSpPr>
          <p:cNvPr id="22" name="Oval 21"/>
          <p:cNvSpPr/>
          <p:nvPr/>
        </p:nvSpPr>
        <p:spPr>
          <a:xfrm>
            <a:off x="7688580" y="4752975"/>
            <a:ext cx="1046480" cy="404495"/>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Admin_Id</a:t>
            </a:r>
            <a:endParaRPr lang="en-US" sz="1200">
              <a:latin typeface="Times New Roman" panose="02020603050405020304" pitchFamily="18" charset="0"/>
              <a:cs typeface="Times New Roman" panose="02020603050405020304" pitchFamily="18" charset="0"/>
            </a:endParaRPr>
          </a:p>
        </p:txBody>
      </p:sp>
      <p:sp>
        <p:nvSpPr>
          <p:cNvPr id="23" name="Oval 22"/>
          <p:cNvSpPr/>
          <p:nvPr/>
        </p:nvSpPr>
        <p:spPr>
          <a:xfrm>
            <a:off x="6084570" y="1366520"/>
            <a:ext cx="1282700" cy="49784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User_Details</a:t>
            </a:r>
            <a:endParaRPr lang="en-US" sz="1200">
              <a:latin typeface="Times New Roman" panose="02020603050405020304" pitchFamily="18" charset="0"/>
              <a:cs typeface="Times New Roman" panose="02020603050405020304" pitchFamily="18" charset="0"/>
            </a:endParaRPr>
          </a:p>
        </p:txBody>
      </p:sp>
      <p:sp>
        <p:nvSpPr>
          <p:cNvPr id="24" name="Oval 23"/>
          <p:cNvSpPr/>
          <p:nvPr/>
        </p:nvSpPr>
        <p:spPr>
          <a:xfrm>
            <a:off x="1979930" y="2205355"/>
            <a:ext cx="936625" cy="28829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Id</a:t>
            </a:r>
            <a:endParaRPr lang="en-US" sz="1200">
              <a:latin typeface="Times New Roman" panose="02020603050405020304" pitchFamily="18" charset="0"/>
              <a:cs typeface="Times New Roman" panose="02020603050405020304" pitchFamily="18" charset="0"/>
            </a:endParaRPr>
          </a:p>
        </p:txBody>
      </p:sp>
      <p:sp>
        <p:nvSpPr>
          <p:cNvPr id="25" name="Oval 24"/>
          <p:cNvSpPr/>
          <p:nvPr/>
        </p:nvSpPr>
        <p:spPr>
          <a:xfrm>
            <a:off x="5652135" y="5967730"/>
            <a:ext cx="1075055" cy="342265"/>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100">
                <a:latin typeface="Times New Roman" panose="02020603050405020304" pitchFamily="18" charset="0"/>
                <a:cs typeface="Times New Roman" panose="02020603050405020304" pitchFamily="18" charset="0"/>
              </a:rPr>
              <a:t>Add_users</a:t>
            </a:r>
            <a:endParaRPr lang="en-US" sz="1100">
              <a:latin typeface="Times New Roman" panose="02020603050405020304" pitchFamily="18" charset="0"/>
              <a:cs typeface="Times New Roman" panose="02020603050405020304" pitchFamily="18" charset="0"/>
            </a:endParaRPr>
          </a:p>
        </p:txBody>
      </p:sp>
      <p:sp>
        <p:nvSpPr>
          <p:cNvPr id="29" name="Oval 28"/>
          <p:cNvSpPr/>
          <p:nvPr/>
        </p:nvSpPr>
        <p:spPr>
          <a:xfrm>
            <a:off x="4140200" y="5516880"/>
            <a:ext cx="1282700" cy="49784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Delete_users</a:t>
            </a:r>
            <a:endParaRPr lang="en-US" sz="1200">
              <a:latin typeface="Times New Roman" panose="02020603050405020304" pitchFamily="18" charset="0"/>
              <a:cs typeface="Times New Roman" panose="02020603050405020304" pitchFamily="18" charset="0"/>
            </a:endParaRPr>
          </a:p>
        </p:txBody>
      </p:sp>
      <p:sp>
        <p:nvSpPr>
          <p:cNvPr id="30" name="Oval 29"/>
          <p:cNvSpPr/>
          <p:nvPr/>
        </p:nvSpPr>
        <p:spPr>
          <a:xfrm>
            <a:off x="1188085" y="1701165"/>
            <a:ext cx="936625" cy="288290"/>
          </a:xfrm>
          <a:prstGeom prst="ellipse">
            <a:avLst/>
          </a:prstGeom>
          <a:ln w="28575" cmpd="sng">
            <a:solidFill>
              <a:schemeClr val="accent6"/>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Profile</a:t>
            </a:r>
            <a:endParaRPr lang="en-US" sz="1200">
              <a:latin typeface="Times New Roman" panose="02020603050405020304" pitchFamily="18" charset="0"/>
              <a:cs typeface="Times New Roman" panose="02020603050405020304" pitchFamily="18" charset="0"/>
            </a:endParaRPr>
          </a:p>
        </p:txBody>
      </p:sp>
      <p:cxnSp>
        <p:nvCxnSpPr>
          <p:cNvPr id="32" name="Straight Connector 31"/>
          <p:cNvCxnSpPr>
            <a:stCxn id="30" idx="4"/>
            <a:endCxn id="6" idx="0"/>
          </p:cNvCxnSpPr>
          <p:nvPr/>
        </p:nvCxnSpPr>
        <p:spPr>
          <a:xfrm flipH="1">
            <a:off x="1656080" y="1989455"/>
            <a:ext cx="635" cy="89027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3" name="Straight Connector 32"/>
          <p:cNvCxnSpPr>
            <a:endCxn id="6" idx="0"/>
          </p:cNvCxnSpPr>
          <p:nvPr/>
        </p:nvCxnSpPr>
        <p:spPr>
          <a:xfrm>
            <a:off x="827405" y="2493010"/>
            <a:ext cx="828675" cy="38671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24" idx="4"/>
            <a:endCxn id="6" idx="0"/>
          </p:cNvCxnSpPr>
          <p:nvPr/>
        </p:nvCxnSpPr>
        <p:spPr>
          <a:xfrm flipH="1">
            <a:off x="1656080" y="2493645"/>
            <a:ext cx="792480" cy="38608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6" idx="2"/>
            <a:endCxn id="19" idx="0"/>
          </p:cNvCxnSpPr>
          <p:nvPr/>
        </p:nvCxnSpPr>
        <p:spPr>
          <a:xfrm flipH="1">
            <a:off x="992505" y="3383280"/>
            <a:ext cx="663575" cy="31051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6" idx="2"/>
            <a:endCxn id="17" idx="0"/>
          </p:cNvCxnSpPr>
          <p:nvPr/>
        </p:nvCxnSpPr>
        <p:spPr>
          <a:xfrm>
            <a:off x="1656080" y="3383280"/>
            <a:ext cx="1208405" cy="45466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7" name="Straight Connector 36"/>
          <p:cNvCxnSpPr>
            <a:stCxn id="6" idx="3"/>
            <a:endCxn id="12" idx="1"/>
          </p:cNvCxnSpPr>
          <p:nvPr/>
        </p:nvCxnSpPr>
        <p:spPr>
          <a:xfrm>
            <a:off x="2484120" y="3131820"/>
            <a:ext cx="863600" cy="952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38" name="Straight Connector 37"/>
          <p:cNvCxnSpPr>
            <a:stCxn id="18" idx="4"/>
            <a:endCxn id="10" idx="0"/>
          </p:cNvCxnSpPr>
          <p:nvPr/>
        </p:nvCxnSpPr>
        <p:spPr>
          <a:xfrm>
            <a:off x="5760720" y="2061210"/>
            <a:ext cx="575310" cy="81851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0" name="Straight Connector 39"/>
          <p:cNvCxnSpPr>
            <a:stCxn id="15" idx="4"/>
            <a:endCxn id="10" idx="0"/>
          </p:cNvCxnSpPr>
          <p:nvPr/>
        </p:nvCxnSpPr>
        <p:spPr>
          <a:xfrm flipH="1">
            <a:off x="6336030" y="2349500"/>
            <a:ext cx="1487805" cy="53022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1" name="Straight Connector 40"/>
          <p:cNvCxnSpPr>
            <a:stCxn id="23" idx="4"/>
          </p:cNvCxnSpPr>
          <p:nvPr/>
        </p:nvCxnSpPr>
        <p:spPr>
          <a:xfrm flipH="1">
            <a:off x="6372225" y="1864360"/>
            <a:ext cx="353695" cy="98869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2" name="Straight Connector 41"/>
          <p:cNvCxnSpPr>
            <a:stCxn id="22" idx="3"/>
          </p:cNvCxnSpPr>
          <p:nvPr/>
        </p:nvCxnSpPr>
        <p:spPr>
          <a:xfrm flipH="1">
            <a:off x="7236460" y="5098415"/>
            <a:ext cx="605155" cy="15684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3" name="Straight Connector 42"/>
          <p:cNvCxnSpPr>
            <a:stCxn id="21" idx="2"/>
            <a:endCxn id="11" idx="2"/>
          </p:cNvCxnSpPr>
          <p:nvPr/>
        </p:nvCxnSpPr>
        <p:spPr>
          <a:xfrm flipH="1" flipV="1">
            <a:off x="6408420" y="5516880"/>
            <a:ext cx="683895" cy="41402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4" name="Straight Connector 43"/>
          <p:cNvCxnSpPr>
            <a:stCxn id="25" idx="0"/>
            <a:endCxn id="11" idx="2"/>
          </p:cNvCxnSpPr>
          <p:nvPr/>
        </p:nvCxnSpPr>
        <p:spPr>
          <a:xfrm flipV="1">
            <a:off x="6189980" y="5516880"/>
            <a:ext cx="218440" cy="45085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5" name="Straight Connector 44"/>
          <p:cNvCxnSpPr>
            <a:stCxn id="29" idx="6"/>
          </p:cNvCxnSpPr>
          <p:nvPr/>
        </p:nvCxnSpPr>
        <p:spPr>
          <a:xfrm flipV="1">
            <a:off x="5422900" y="5517515"/>
            <a:ext cx="949325" cy="24828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6" name="Straight Connector 45"/>
          <p:cNvCxnSpPr>
            <a:stCxn id="12" idx="3"/>
            <a:endCxn id="10" idx="1"/>
          </p:cNvCxnSpPr>
          <p:nvPr/>
        </p:nvCxnSpPr>
        <p:spPr>
          <a:xfrm flipV="1">
            <a:off x="4643755" y="3131820"/>
            <a:ext cx="864235" cy="952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48" name="Straight Arrow Connector 47"/>
          <p:cNvCxnSpPr>
            <a:endCxn id="6" idx="3"/>
          </p:cNvCxnSpPr>
          <p:nvPr/>
        </p:nvCxnSpPr>
        <p:spPr>
          <a:xfrm flipH="1" flipV="1">
            <a:off x="2484120" y="3131820"/>
            <a:ext cx="864235" cy="9525"/>
          </a:xfrm>
          <a:prstGeom prst="straightConnector1">
            <a:avLst/>
          </a:prstGeom>
          <a:ln w="28575" cmpd="sng">
            <a:solidFill>
              <a:schemeClr val="accent6"/>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9" name="Straight Connector 48"/>
          <p:cNvCxnSpPr>
            <a:stCxn id="10" idx="2"/>
            <a:endCxn id="13" idx="0"/>
          </p:cNvCxnSpPr>
          <p:nvPr/>
        </p:nvCxnSpPr>
        <p:spPr>
          <a:xfrm>
            <a:off x="6336030" y="3383280"/>
            <a:ext cx="635" cy="549910"/>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cxnSp>
        <p:nvCxnSpPr>
          <p:cNvPr id="50" name="Straight Connector 49"/>
          <p:cNvCxnSpPr>
            <a:stCxn id="13" idx="2"/>
            <a:endCxn id="11" idx="0"/>
          </p:cNvCxnSpPr>
          <p:nvPr/>
        </p:nvCxnSpPr>
        <p:spPr>
          <a:xfrm>
            <a:off x="6336665" y="4653280"/>
            <a:ext cx="71755" cy="360045"/>
          </a:xfrm>
          <a:prstGeom prst="line">
            <a:avLst/>
          </a:prstGeom>
          <a:ln w="28575" cmpd="sng">
            <a:solidFill>
              <a:schemeClr val="accent6"/>
            </a:solidFill>
            <a:prstDash val="solid"/>
          </a:ln>
        </p:spPr>
        <p:style>
          <a:lnRef idx="2">
            <a:schemeClr val="accent1"/>
          </a:lnRef>
          <a:fillRef idx="0">
            <a:srgbClr val="FFFFFF"/>
          </a:fillRef>
          <a:effectRef idx="0">
            <a:srgbClr val="FFFFFF"/>
          </a:effectRef>
          <a:fontRef idx="minor">
            <a:schemeClr val="tx1"/>
          </a:fontRef>
        </p:style>
      </p:cxnSp>
      <p:sp>
        <p:nvSpPr>
          <p:cNvPr id="54" name="Text Box 53"/>
          <p:cNvSpPr txBox="1"/>
          <p:nvPr/>
        </p:nvSpPr>
        <p:spPr>
          <a:xfrm>
            <a:off x="5076190" y="2813050"/>
            <a:ext cx="3048000" cy="368300"/>
          </a:xfrm>
          <a:prstGeom prst="rect">
            <a:avLst/>
          </a:prstGeom>
          <a:noFill/>
          <a:ln>
            <a:noFill/>
          </a:ln>
        </p:spPr>
        <p:txBody>
          <a:bodyPr wrap="square" rtlCol="0">
            <a:spAutoFit/>
          </a:bodyPr>
          <a:p>
            <a:r>
              <a:rPr lang="en-US"/>
              <a:t>1</a:t>
            </a:r>
            <a:endParaRPr lang="en-US"/>
          </a:p>
        </p:txBody>
      </p:sp>
      <p:sp>
        <p:nvSpPr>
          <p:cNvPr id="56" name="Text Box 55"/>
          <p:cNvSpPr txBox="1"/>
          <p:nvPr/>
        </p:nvSpPr>
        <p:spPr>
          <a:xfrm>
            <a:off x="2532380" y="2781300"/>
            <a:ext cx="3048000" cy="368300"/>
          </a:xfrm>
          <a:prstGeom prst="rect">
            <a:avLst/>
          </a:prstGeom>
          <a:noFill/>
          <a:ln>
            <a:noFill/>
          </a:ln>
        </p:spPr>
        <p:txBody>
          <a:bodyPr wrap="square" rtlCol="0">
            <a:spAutoFit/>
          </a:bodyPr>
          <a:p>
            <a:r>
              <a:rPr lang="en-US"/>
              <a:t>M</a:t>
            </a:r>
            <a:endParaRPr lang="en-US"/>
          </a:p>
        </p:txBody>
      </p:sp>
      <p:sp>
        <p:nvSpPr>
          <p:cNvPr id="57" name="Text Box 56"/>
          <p:cNvSpPr txBox="1"/>
          <p:nvPr/>
        </p:nvSpPr>
        <p:spPr>
          <a:xfrm>
            <a:off x="6312535" y="3350260"/>
            <a:ext cx="3048000" cy="368300"/>
          </a:xfrm>
          <a:prstGeom prst="rect">
            <a:avLst/>
          </a:prstGeom>
          <a:noFill/>
        </p:spPr>
        <p:txBody>
          <a:bodyPr wrap="square" rtlCol="0">
            <a:spAutoFit/>
          </a:bodyPr>
          <a:p>
            <a:r>
              <a:rPr lang="en-US"/>
              <a:t>1</a:t>
            </a:r>
            <a:endParaRPr lang="en-US"/>
          </a:p>
        </p:txBody>
      </p:sp>
      <p:sp>
        <p:nvSpPr>
          <p:cNvPr id="58" name="Text Box 57"/>
          <p:cNvSpPr txBox="1"/>
          <p:nvPr/>
        </p:nvSpPr>
        <p:spPr>
          <a:xfrm>
            <a:off x="6372225" y="4669790"/>
            <a:ext cx="3048000" cy="368300"/>
          </a:xfrm>
          <a:prstGeom prst="rect">
            <a:avLst/>
          </a:prstGeom>
          <a:noFill/>
          <a:ln>
            <a:solidFill>
              <a:srgbClr val="000000">
                <a:alpha val="0"/>
              </a:srgbClr>
            </a:solidFill>
          </a:ln>
        </p:spPr>
        <p:txBody>
          <a:bodyPr wrap="square" rtlCol="0">
            <a:spAutoFit/>
          </a:bodyPr>
          <a:p>
            <a:r>
              <a:rPr lang="en-US"/>
              <a:t>1</a:t>
            </a:r>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a:latin typeface="Times New Roman" panose="02020603050405020304" pitchFamily="18" charset="0"/>
                <a:cs typeface="Times New Roman" panose="02020603050405020304" pitchFamily="18" charset="0"/>
              </a:rPr>
              <a:t>UNIT TESTING</a:t>
            </a:r>
            <a:endParaRPr lang="en-IN" sz="2000" i="1"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INTEGRATION TESTING</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FUNCTIONAL TESTING</a:t>
            </a:r>
            <a:endParaRPr lang="en-US" sz="2000" dirty="0">
              <a:latin typeface="Times New Roman" panose="02020603050405020304" pitchFamily="18" charset="0"/>
              <a:cs typeface="Times New Roman" panose="02020603050405020304" pitchFamily="18" charset="0"/>
            </a:endParaRPr>
          </a:p>
          <a:p>
            <a:pPr marL="0" indent="0">
              <a:buNone/>
            </a:pPr>
            <a:endParaRPr lang="en-IN" sz="20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TESTING</a:t>
            </a:r>
            <a:endParaRPr lang="en-IN" dirty="0"/>
          </a:p>
        </p:txBody>
      </p:sp>
      <p:sp>
        <p:nvSpPr>
          <p:cNvPr id="2" name="Date Placeholder 1"/>
          <p:cNvSpPr>
            <a:spLocks noGrp="1"/>
          </p:cNvSpPr>
          <p:nvPr>
            <p:ph type="dt" sz="half" idx="10"/>
          </p:nvPr>
        </p:nvSpPr>
        <p:spPr/>
        <p:txBody>
          <a:bodyPr/>
          <a:lstStyle/>
          <a:p>
            <a:fld id="{6B8BD438-1D3A-4A13-B84D-B3C55FAEBECC}" type="datetime1">
              <a:rPr lang="en-US" smtClean="0"/>
            </a:fld>
            <a:endParaRPr lang="en-I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dirty="0">
                <a:latin typeface="Times New Roman" panose="02020603050405020304" pitchFamily="18" charset="0"/>
                <a:cs typeface="Times New Roman" panose="02020603050405020304" pitchFamily="18" charset="0"/>
                <a:sym typeface="+mn-ea"/>
              </a:rPr>
              <a:t>UNIT TESTING</a:t>
            </a:r>
            <a:endParaRPr lang="en-US"/>
          </a:p>
        </p:txBody>
      </p:sp>
      <p:sp>
        <p:nvSpPr>
          <p:cNvPr id="3" name="Content Placeholder 2"/>
          <p:cNvSpPr>
            <a:spLocks noGrp="1"/>
          </p:cNvSpPr>
          <p:nvPr>
            <p:ph idx="1"/>
          </p:nvPr>
        </p:nvSpPr>
        <p:spPr/>
        <p:txBody>
          <a:bodyPr>
            <a:normAutofit fontScale="60000"/>
          </a:bodyPr>
          <a:p>
            <a:pPr algn="just"/>
            <a:r>
              <a:rPr lang="en-US"/>
              <a:t>Testing for the smart energy meter project involves rigorous unit testing to ensure the accuracy and reliability of individual components. This includes verifying sensor readings, data processing algorithms, and predictive modeling accuracy. Communication between the energy meter and edge network undergoes testing for reliability and error handling, while edge intelligence is scrutinized to validate its decision-making logic. Integration testing assesses the cohesive operation of components, while boundary condition and error handling tests ensure robustness and resilience. Performance testing measures system responsiveness and resource utilization, and security testing validates data encryption and access control mechanisms.</a:t>
            </a:r>
            <a:endParaRPr lang="en-US"/>
          </a:p>
          <a:p>
            <a:pPr algn="just"/>
            <a:r>
              <a:rPr lang="en-US"/>
              <a:t>Through meticulous testing, the project aims to achieve real-time monitoring of electricity consumption and contribute to 'net zero goals'. By integrating IoT and edge intelligence, the system can effectively mitigate waste and promote sustainable energy management practices.</a:t>
            </a:r>
            <a:endParaRPr lang="en-US"/>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t>INTEGRATION TESTING</a:t>
            </a:r>
            <a:endParaRPr lang="en-US"/>
          </a:p>
        </p:txBody>
      </p:sp>
      <p:sp>
        <p:nvSpPr>
          <p:cNvPr id="3" name="Content Placeholder 2"/>
          <p:cNvSpPr>
            <a:spLocks noGrp="1"/>
          </p:cNvSpPr>
          <p:nvPr>
            <p:ph idx="1"/>
          </p:nvPr>
        </p:nvSpPr>
        <p:spPr/>
        <p:txBody>
          <a:bodyPr>
            <a:normAutofit fontScale="60000"/>
          </a:bodyPr>
          <a:p>
            <a:pPr algn="just"/>
            <a:r>
              <a:rPr lang="en-US"/>
              <a:t>Integration testing for the smart energy meter project is essential to validate the seamless operation of its interconnected components. This phase brings together individual modules to assess their collective functionality within the system. Integration tests ensure that data flows smoothly between components, communication protocols are correctly implemented, and interfaces are properly integrated.</a:t>
            </a:r>
            <a:endParaRPr lang="en-US"/>
          </a:p>
          <a:p>
            <a:pPr algn="just"/>
            <a:r>
              <a:rPr lang="en-US"/>
              <a:t>Moreover, integration testing evaluates the interaction between the energy meter and edge network components, validating their interoperability and synchronization. It ensures that data processing algorithms receive accurate inputs from sensors, predictive models utilize updated data for analysis, and edge intelligence makes informed decisions based on real-time information. By conducting thorough integration testing, the project can ensure the holistic functionality of the smart energy meter system, facilitating reliable monitoring and mitigation of electricity consumption towards the realization of 'net zero goals'.</a:t>
            </a:r>
            <a:endParaRPr lang="en-US"/>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t>FUNCTIONAL TESTING</a:t>
            </a:r>
            <a:endParaRPr lang="en-US"/>
          </a:p>
        </p:txBody>
      </p:sp>
      <p:sp>
        <p:nvSpPr>
          <p:cNvPr id="3" name="Content Placeholder 2"/>
          <p:cNvSpPr>
            <a:spLocks noGrp="1"/>
          </p:cNvSpPr>
          <p:nvPr>
            <p:ph idx="1"/>
          </p:nvPr>
        </p:nvSpPr>
        <p:spPr>
          <a:xfrm>
            <a:off x="170180" y="1528445"/>
            <a:ext cx="8229600" cy="4525963"/>
          </a:xfrm>
        </p:spPr>
        <p:txBody>
          <a:bodyPr>
            <a:normAutofit fontScale="60000"/>
          </a:bodyPr>
          <a:p>
            <a:pPr algn="just"/>
            <a:r>
              <a:rPr lang="en-US"/>
              <a:t>Functional testing for the smart energy meter project focuses on validating its features and functionalities to ensure they meet the specified requirements. This testing phase involves assessing the system's ability to perform essential tasks such as real-time monitoring of electricity consumption, data processing, and predictive modeling. Functional tests verify that the energy meter accurately collects data from sensors, processes it efficiently, and generates insights to facilitate informed decision-making.</a:t>
            </a:r>
            <a:endParaRPr lang="en-US"/>
          </a:p>
          <a:p>
            <a:pPr algn="just"/>
            <a:r>
              <a:rPr lang="en-US"/>
              <a:t>Additionally, functional testing evaluates the responsiveness and usability of the system's interface, ensuring that users can interact seamlessly with the smart energy meter. It encompasses scenarios such as simulating various energy consumption patterns, testing the system's ability to detect anomalies, and verifying the effectiveness of mitigation actions. By conducting comprehensive functional testing, the project can guarantee the reliability and effectiveness of the smart energy meter in contributing to sustainable energy management practices and achieving 'net zero goals'.</a:t>
            </a:r>
            <a:endParaRPr lang="en-US"/>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pPr algn="l"/>
            <a:r>
              <a:rPr lang="en-US"/>
              <a:t>DIFFERENT TESTINGS</a:t>
            </a:r>
            <a:endParaRPr lang="en-US"/>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pic>
        <p:nvPicPr>
          <p:cNvPr id="7" name="Content Placeholder 6"/>
          <p:cNvPicPr>
            <a:picLocks noChangeAspect="1"/>
          </p:cNvPicPr>
          <p:nvPr>
            <p:ph idx="1"/>
          </p:nvPr>
        </p:nvPicPr>
        <p:blipFill>
          <a:blip r:embed="rId1"/>
          <a:stretch>
            <a:fillRect/>
          </a:stretch>
        </p:blipFill>
        <p:spPr>
          <a:xfrm>
            <a:off x="2267585" y="1340485"/>
            <a:ext cx="4151630" cy="483235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en-IN"/>
              <a:t>BATCH NO: 5     DEPARTMENT OF COMPUTER SCIENCE &amp; ENGINEERING</a:t>
            </a:r>
            <a:endParaRPr lang="en-IN"/>
          </a:p>
        </p:txBody>
      </p:sp>
      <p:sp>
        <p:nvSpPr>
          <p:cNvPr id="3" name="Slide Number Placeholder 2"/>
          <p:cNvSpPr>
            <a:spLocks noGrp="1"/>
          </p:cNvSpPr>
          <p:nvPr>
            <p:ph type="sldNum" sz="quarter" idx="12"/>
          </p:nvPr>
        </p:nvSpPr>
        <p:spPr/>
        <p:txBody>
          <a:bodyPr/>
          <a:lstStyle/>
          <a:p>
            <a:fld id="{FA00FD27-8DB0-4CB2-BD37-BEA95C6A1008}" type="slidenum">
              <a:rPr lang="en-IN" smtClean="0"/>
            </a:fld>
            <a:endParaRPr lang="en-IN"/>
          </a:p>
        </p:txBody>
      </p:sp>
      <p:sp>
        <p:nvSpPr>
          <p:cNvPr id="4" name="Title 1"/>
          <p:cNvSpPr txBox="1"/>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anose="02020603050405020304" pitchFamily="18" charset="0"/>
                <a:cs typeface="Times New Roman" panose="02020603050405020304" pitchFamily="18" charset="0"/>
              </a:rPr>
              <a:t>AGENDA</a:t>
            </a:r>
            <a:endParaRPr lang="en-IN" b="1" dirty="0">
              <a:latin typeface="Times New Roman" panose="02020603050405020304" pitchFamily="18" charset="0"/>
              <a:cs typeface="Times New Roman" panose="02020603050405020304" pitchFamily="18" charset="0"/>
            </a:endParaRPr>
          </a:p>
        </p:txBody>
      </p:sp>
      <p:sp>
        <p:nvSpPr>
          <p:cNvPr id="6" name="Content Placeholder 2"/>
          <p:cNvSpPr txBox="1"/>
          <p:nvPr/>
        </p:nvSpPr>
        <p:spPr>
          <a:xfrm>
            <a:off x="457200" y="1340768"/>
            <a:ext cx="8229600" cy="4525963"/>
          </a:xfrm>
          <a:prstGeom prst="rect">
            <a:avLst/>
          </a:prstGeom>
        </p:spPr>
        <p:txBody>
          <a:bodyPr>
            <a:normAutofit fontScale="550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anose="02020603050405020304" pitchFamily="18" charset="0"/>
                <a:cs typeface="Times New Roman" panose="02020603050405020304" pitchFamily="18" charset="0"/>
              </a:rPr>
              <a:t>ABSTRACT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OBJECTIVE</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LITERATURE REVIEW (SOFT COPY OF PAPERS TO BE LINKED AS HYPERLINK)</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DESIGN AND METHODOLOGIES</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IMPLEMENTATION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TESTING</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INPUT AND OUTPUT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INCLUDE DEMO VIDEO-1 (Till REVEW-1)</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INCLUDE DEMO VIDEO-2(Complete Implementation of Project)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WEB REFERENCES LINK(TILL REVIEW DATE ALL LINKS TO BE INCLUDED DAY WISE)</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INCLUDE YOUR 2 PHOTOS OF YOUR INDUSTRY WORKING ENVIRONMENT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PLAGIARISM REPORT OF PPT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FC39C657-17FF-47BC-9019-801F8663B5A9}" type="datetime1">
              <a:rPr lang="en-US" smtClean="0"/>
            </a:fld>
            <a:endParaRPr lang="en-IN"/>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p:nvPr/>
        </p:nvSpPr>
        <p:spPr>
          <a:xfrm>
            <a:off x="457200" y="548680"/>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IN" dirty="0"/>
          </a:p>
        </p:txBody>
      </p:sp>
      <p:sp>
        <p:nvSpPr>
          <p:cNvPr id="4" name="Title 1"/>
          <p:cNvSpPr txBox="1"/>
          <p:nvPr/>
        </p:nvSpPr>
        <p:spPr>
          <a:xfrm>
            <a:off x="457200" y="644934"/>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anose="02020603050405020304" pitchFamily="18" charset="0"/>
                <a:cs typeface="Times New Roman" panose="02020603050405020304" pitchFamily="18" charset="0"/>
              </a:rPr>
              <a:t>INPUT AND OUTPUT</a:t>
            </a:r>
            <a:endParaRPr lang="en-IN" dirty="0"/>
          </a:p>
        </p:txBody>
      </p:sp>
      <p:sp>
        <p:nvSpPr>
          <p:cNvPr id="5" name="Date Placeholder 4"/>
          <p:cNvSpPr>
            <a:spLocks noGrp="1"/>
          </p:cNvSpPr>
          <p:nvPr>
            <p:ph type="dt" sz="half" idx="10"/>
          </p:nvPr>
        </p:nvSpPr>
        <p:spPr/>
        <p:txBody>
          <a:bodyPr/>
          <a:lstStyle/>
          <a:p>
            <a:fld id="{6286AE29-924F-4C57-A4A1-9F11EA454B38}" type="datetime1">
              <a:rPr lang="en-US" smtClean="0"/>
            </a:fld>
            <a:endParaRPr lang="en-IN"/>
          </a:p>
        </p:txBody>
      </p:sp>
      <p:sp>
        <p:nvSpPr>
          <p:cNvPr id="6" name="Footer Placeholder 5"/>
          <p:cNvSpPr>
            <a:spLocks noGrp="1"/>
          </p:cNvSpPr>
          <p:nvPr>
            <p:ph type="ftr" sz="quarter" idx="11"/>
          </p:nvPr>
        </p:nvSpPr>
        <p:spPr/>
        <p:txBody>
          <a:bodyPr/>
          <a:lstStyle/>
          <a:p>
            <a:r>
              <a:rPr lang="en-IN"/>
              <a:t>BATCH NO: 5     DEPARTMENT OF COMPUTER SCIENCE &amp; ENGINEERING</a:t>
            </a:r>
            <a:endParaRPr lang="en-IN"/>
          </a:p>
        </p:txBody>
      </p:sp>
      <p:sp>
        <p:nvSpPr>
          <p:cNvPr id="7" name="Slide Number Placeholder 6"/>
          <p:cNvSpPr>
            <a:spLocks noGrp="1"/>
          </p:cNvSpPr>
          <p:nvPr>
            <p:ph type="sldNum" sz="quarter" idx="12"/>
          </p:nvPr>
        </p:nvSpPr>
        <p:spPr/>
        <p:txBody>
          <a:bodyPr/>
          <a:lstStyle/>
          <a:p>
            <a:fld id="{669AD40C-E5A7-4132-A31D-54A4D1BB6E89}" type="slidenum">
              <a:rPr lang="en-IN" smtClean="0"/>
            </a:fld>
            <a:endParaRPr lang="en-IN"/>
          </a:p>
        </p:txBody>
      </p:sp>
      <p:pic>
        <p:nvPicPr>
          <p:cNvPr id="8" name="Implentation Video">
            <a:hlinkClick r:id="" action="ppaction://media"/>
            <a:hlinkHover r:id="" action="ppaction://media"/>
          </p:cNvPr>
          <p:cNvPicPr/>
          <p:nvPr>
            <a:videoFile r:link="rId1"/>
            <p:extLst>
              <p:ext uri="{DAA4B4D4-6D71-4841-9C94-3DE7FCFB9230}">
                <p14:media xmlns:p14="http://schemas.microsoft.com/office/powerpoint/2010/main" r:embed="rId2"/>
              </p:ext>
            </p:extLst>
          </p:nvPr>
        </p:nvPicPr>
        <p:blipFill>
          <a:blip r:embed="rId3"/>
          <a:stretch>
            <a:fillRect/>
          </a:stretch>
        </p:blipFill>
        <p:spPr>
          <a:xfrm>
            <a:off x="2823845" y="1278890"/>
            <a:ext cx="3168650" cy="4893945"/>
          </a:xfrm>
          <a:prstGeom prst="rect">
            <a:avLst/>
          </a:prstGeom>
          <a:ln w="47625" cap="sq" cmpd="sng">
            <a:solidFill>
              <a:schemeClr val="accent1">
                <a:shade val="50000"/>
              </a:schemeClr>
            </a:solidFill>
            <a:prstDash val="solid"/>
          </a:ln>
        </p:spPr>
      </p:pic>
    </p:spTree>
  </p:cSld>
  <p:clrMapOvr>
    <a:masterClrMapping/>
  </p:clrMapOvr>
  <p:timing>
    <p:tnLst>
      <p:par>
        <p:cTn id="1" dur="indefinite" restart="never" nodeType="tmRoot">
          <p:childTnLst>
            <p:video fullScrn="0">
              <p:cMediaNode>
                <p:cTn id="2" fill="hold" display="1">
                  <p:stCondLst>
                    <p:cond delay="indefinite"/>
                  </p:stCondLst>
                </p:cTn>
                <p:tgtEl>
                  <p:spTgt spid="8"/>
                </p:tgtEl>
              </p:cMediaNode>
            </p:video>
            <p:seq concurrent="1" nextAc="seek">
              <p:cTn id="3" restart="whenNotActive" fill="hold" evtFilter="cancelBubble" nodeType="interactiveSeq">
                <p:stCondLst>
                  <p:cond evt="onClick" delay="0">
                    <p:tgtEl>
                      <p:spTgt spid="8"/>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l"/>
            <a:r>
              <a:rPr lang="en-US" sz="2400" b="1" dirty="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AF08D5C2-CE6C-4B97-8923-65CF7B1D307C}"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7" name="Text Box 6"/>
          <p:cNvSpPr txBox="1"/>
          <p:nvPr/>
        </p:nvSpPr>
        <p:spPr>
          <a:xfrm>
            <a:off x="683895" y="1628140"/>
            <a:ext cx="7957185" cy="4246245"/>
          </a:xfrm>
          <a:prstGeom prst="rect">
            <a:avLst/>
          </a:prstGeom>
          <a:noFill/>
        </p:spPr>
        <p:txBody>
          <a:bodyPr wrap="square" rtlCol="0">
            <a:spAutoFit/>
          </a:bodyPr>
          <a:p>
            <a:pPr algn="just"/>
            <a:r>
              <a:rPr lang="en-US">
                <a:latin typeface="Times New Roman" panose="02020603050405020304" pitchFamily="18" charset="0"/>
                <a:cs typeface="Times New Roman" panose="02020603050405020304" pitchFamily="18" charset="0"/>
              </a:rPr>
              <a:t>This research, which integrated an intelligent edge network with an ensemble machine learning model in smart energy meters, has successfully met its set requirements, focusing on achieving net zero goals. The efficient data management facilitated by the Node Device, utilizing ESP32 microcontroller and multiple sensors, laid a robust foundation for accurate energy consumption analysis. The advanced predictive analytics, combining SARIMA, Random Forest, and GBM algorithms within the Raspberry Pi 4 Model B, performed above par with 83.5\% accuracy in forecasting electricity consumption, enabling informed and sustainable energy usage decisions. The user-friendly mobile app enhanced user engagement and awareness, fostering sustainable energy behaviors. Additionally, the edge server has been able to give accurate action recommendations based on the set resource pool. The system's rigorous testing and validation further affirmed its reliability, safety, and effectiveness, underscoring its potential for broader application in smart energy management. Thus, the study provides an adequate foundation for the implementation of edge technology in energy conservation and net zero goals.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95" y="332423"/>
            <a:ext cx="8229600" cy="1143000"/>
          </a:xfrm>
        </p:spPr>
        <p:txBody>
          <a:bodyPr>
            <a:noAutofit/>
          </a:bodyPr>
          <a:lstStyle/>
          <a:p>
            <a:pPr algn="l"/>
            <a:r>
              <a:rPr lang="en-IN" sz="2500" b="1" dirty="0">
                <a:latin typeface="Times New Roman" panose="02020603050405020304" pitchFamily="18" charset="0"/>
                <a:cs typeface="Times New Roman" panose="02020603050405020304" pitchFamily="18" charset="0"/>
              </a:rPr>
              <a:t>Web references/video links</a:t>
            </a:r>
            <a:endParaRPr lang="en-IN" sz="25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r>
              <a:rPr lang="en-IN" sz="2000" dirty="0"/>
              <a:t>Enerdata, “World electricity production statistics,”</a:t>
            </a:r>
            <a:r>
              <a:rPr lang="en-US" altLang="en-IN" sz="2000" dirty="0"/>
              <a:t> </a:t>
            </a:r>
            <a:r>
              <a:rPr lang="en-IN" sz="2000" dirty="0"/>
              <a:t>Enerdata Yearbook, 2023. [Online]. Available</a:t>
            </a:r>
            <a:r>
              <a:rPr lang="en-US" altLang="en-IN" sz="2000" dirty="0"/>
              <a:t> </a:t>
            </a:r>
            <a:r>
              <a:rPr lang="en-IN" sz="2000" u="sng" dirty="0"/>
              <a:t>https://yearbook.enerdata.net/electricity/world-electricity-production-statistics.html.</a:t>
            </a:r>
            <a:endParaRPr lang="en-IN" sz="2000" u="sng" dirty="0"/>
          </a:p>
          <a:p>
            <a:r>
              <a:rPr lang="en-IN" sz="2000" dirty="0"/>
              <a:t> “Electricity domestic consumption data,” 2023, [Online].Available:</a:t>
            </a:r>
            <a:r>
              <a:rPr lang="en-IN" sz="2000" u="sng" dirty="0"/>
              <a:t>https://yearbook.enerdata.net/electricity/electricity-domesticconsumption-data.html.</a:t>
            </a:r>
            <a:endParaRPr lang="en-IN" sz="2000" dirty="0"/>
          </a:p>
          <a:p>
            <a:r>
              <a:rPr lang="en-IN" sz="2000" dirty="0"/>
              <a:t>Share of electricity in total final energy consumption,” Enerdata Yearbook, 2023. [Online]. Available: </a:t>
            </a:r>
            <a:r>
              <a:rPr lang="en-IN" sz="2000" u="sng" dirty="0"/>
              <a:t>https://yearbook.enerdata.net/electricity/share-electricity-final</a:t>
            </a:r>
            <a:r>
              <a:rPr lang="en-US" altLang="en-IN" sz="2000" u="sng" dirty="0"/>
              <a:t>-</a:t>
            </a:r>
            <a:r>
              <a:rPr lang="en-IN" sz="2000" u="sng" dirty="0"/>
              <a:t>consumption.html</a:t>
            </a:r>
            <a:endParaRPr lang="en-IN" sz="2000" u="sng" dirty="0"/>
          </a:p>
        </p:txBody>
      </p:sp>
      <p:sp>
        <p:nvSpPr>
          <p:cNvPr id="4" name="Date Placeholder 3"/>
          <p:cNvSpPr>
            <a:spLocks noGrp="1"/>
          </p:cNvSpPr>
          <p:nvPr>
            <p:ph type="dt" sz="half" idx="10"/>
          </p:nvPr>
        </p:nvSpPr>
        <p:spPr/>
        <p:txBody>
          <a:bodyPr/>
          <a:lstStyle/>
          <a:p>
            <a:fld id="{1CB6E848-45D8-4EFD-9B18-CD59BC796C85}"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normAutofit/>
          </a:bodyPr>
          <a:p>
            <a:pPr algn="l"/>
            <a:r>
              <a:rPr lang="en-IN" sz="2400" dirty="0">
                <a:latin typeface="Times New Roman" panose="02020603050405020304" pitchFamily="18" charset="0"/>
                <a:cs typeface="Times New Roman" panose="02020603050405020304" pitchFamily="18" charset="0"/>
                <a:sym typeface="+mn-ea"/>
              </a:rPr>
              <a:t>INCLUDE YOUR 2 PHOTOS OF YOUR INDUSTRY WORKING ENVIRONMENT</a:t>
            </a:r>
            <a:endParaRPr lang="en-US" sz="2400"/>
          </a:p>
        </p:txBody>
      </p:sp>
      <p:pic>
        <p:nvPicPr>
          <p:cNvPr id="10" name="Content Placeholder 9" descr="1"/>
          <p:cNvPicPr>
            <a:picLocks noChangeAspect="1"/>
          </p:cNvPicPr>
          <p:nvPr>
            <p:ph idx="1"/>
          </p:nvPr>
        </p:nvPicPr>
        <p:blipFill>
          <a:blip r:embed="rId1"/>
          <a:stretch>
            <a:fillRect/>
          </a:stretch>
        </p:blipFill>
        <p:spPr>
          <a:xfrm>
            <a:off x="717550" y="2014855"/>
            <a:ext cx="4257040" cy="3204210"/>
          </a:xfrm>
          <a:prstGeom prst="rect">
            <a:avLst/>
          </a:prstGeom>
          <a:ln w="38100">
            <a:solidFill>
              <a:schemeClr val="tx2"/>
            </a:solidFill>
          </a:ln>
        </p:spPr>
      </p:pic>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pic>
        <p:nvPicPr>
          <p:cNvPr id="11" name="Picture 10" descr="2"/>
          <p:cNvPicPr>
            <a:picLocks noChangeAspect="1"/>
          </p:cNvPicPr>
          <p:nvPr/>
        </p:nvPicPr>
        <p:blipFill>
          <a:blip r:embed="rId2"/>
          <a:stretch>
            <a:fillRect/>
          </a:stretch>
        </p:blipFill>
        <p:spPr>
          <a:xfrm>
            <a:off x="5220335" y="1781810"/>
            <a:ext cx="2916555" cy="3590925"/>
          </a:xfrm>
          <a:prstGeom prst="rect">
            <a:avLst/>
          </a:prstGeom>
          <a:ln w="38100">
            <a:solidFill>
              <a:schemeClr val="tx2"/>
            </a:solid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dirty="0"/>
              <a:t>Plagiarism Report of PPT</a:t>
            </a:r>
            <a:endParaRPr lang="en-IN" dirty="0"/>
          </a:p>
        </p:txBody>
      </p:sp>
      <p:sp>
        <p:nvSpPr>
          <p:cNvPr id="4" name="Date Placeholder 3"/>
          <p:cNvSpPr>
            <a:spLocks noGrp="1"/>
          </p:cNvSpPr>
          <p:nvPr>
            <p:ph type="dt" sz="half" idx="10"/>
          </p:nvPr>
        </p:nvSpPr>
        <p:spPr/>
        <p:txBody>
          <a:bodyPr/>
          <a:lstStyle/>
          <a:p>
            <a:fld id="{C52E69EF-EA3C-433D-AB92-9EDCABBE821F}" type="datetime1">
              <a:rPr lang="en-US" smtClean="0"/>
            </a:fld>
            <a:endParaRPr lang="en-IN"/>
          </a:p>
        </p:txBody>
      </p:sp>
      <p:sp>
        <p:nvSpPr>
          <p:cNvPr id="5" name="Footer Placeholder 4"/>
          <p:cNvSpPr>
            <a:spLocks noGrp="1"/>
          </p:cNvSpPr>
          <p:nvPr>
            <p:ph type="ftr" sz="quarter" idx="11"/>
          </p:nvPr>
        </p:nvSpPr>
        <p:spPr/>
        <p:txBody>
          <a:bodyPr/>
          <a:lstStyle/>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lstStyle/>
          <a:p>
            <a:fld id="{669AD40C-E5A7-4132-A31D-54A4D1BB6E89}" type="slidenum">
              <a:rPr lang="en-IN" smtClean="0"/>
            </a:fld>
            <a:endParaRPr lang="en-IN"/>
          </a:p>
        </p:txBody>
      </p:sp>
      <p:pic>
        <p:nvPicPr>
          <p:cNvPr id="7" name="Content Placeholder 6"/>
          <p:cNvPicPr>
            <a:picLocks noChangeAspect="1"/>
          </p:cNvPicPr>
          <p:nvPr>
            <p:ph idx="1"/>
          </p:nvPr>
        </p:nvPicPr>
        <p:blipFill>
          <a:blip r:embed="rId1"/>
          <a:stretch>
            <a:fillRect/>
          </a:stretch>
        </p:blipFill>
        <p:spPr>
          <a:xfrm>
            <a:off x="457200" y="2014855"/>
            <a:ext cx="8229600" cy="369570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762"/>
            <a:ext cx="7772400" cy="1609344"/>
          </a:xfrm>
        </p:spPr>
        <p:txBody>
          <a:bodyPr>
            <a:normAutofit/>
          </a:bodyPr>
          <a:lstStyle/>
          <a:p>
            <a:pPr algn="l"/>
            <a:r>
              <a:rPr lang="en-IN" sz="2400" b="1" dirty="0">
                <a:latin typeface="Times New Roman" panose="02020603050405020304" pitchFamily="18" charset="0"/>
                <a:cs typeface="Times New Roman" panose="02020603050405020304" pitchFamily="18" charset="0"/>
              </a:rPr>
              <a:t>REFERENCES</a:t>
            </a:r>
            <a:endParaRPr lang="en-IN" sz="2400" dirty="0"/>
          </a:p>
        </p:txBody>
      </p:sp>
      <p:sp>
        <p:nvSpPr>
          <p:cNvPr id="3" name="Content Placeholder 2"/>
          <p:cNvSpPr>
            <a:spLocks noGrp="1"/>
          </p:cNvSpPr>
          <p:nvPr>
            <p:ph idx="1"/>
          </p:nvPr>
        </p:nvSpPr>
        <p:spPr>
          <a:xfrm>
            <a:off x="316230" y="1485138"/>
            <a:ext cx="7772400" cy="4050792"/>
          </a:xfrm>
        </p:spPr>
        <p:txBody>
          <a:bodyPr>
            <a:noAutofit/>
          </a:bodyPr>
          <a:lstStyle/>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[1] H. B. Thummar, J. M. Jangid, and A. Patel, “E-billing system using smart energy meter for domestic application,” pp. 695–701,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[2] M. Karpagam, S. S. S, S. S, and S. S, “Smart energy meter and monitoring system using internet of things (iot),” pp. 75–80,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[3] M. A. H. S. Midul, S. H. Pranta, A. S. I. Biddut, S. I. Siam, M. R. Hazari, and M. A. Mannan, “Design and implementation of iot-based smart energy meter to augment residential energy consumption,” in 2023 3rd International Conference on Robotics, Electrical and Signal Processing Techniques (ICREST), Dhaka, Bangladesh, 2023, pp. 106–110.</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[4] A. B. Pengwah, R. Razzaghi, and L. L. H. Andrew, “Model-less non- technical loss detection using smart meter data,” IEEE Transactions on Power Delivery, vol. 38, no. 5, pp. 3469–3479,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[5] T. Testasecca, M. Lazzaro, E. Sarmas, and S. Stamatopoulos, “Recent advances on data-driven services for smart energy systems optimization and pro-active management,” in 2023 IEEE International Workshop on Metrology for Living Environment (MetroLivEnv), Milano, Italy, 2023, pp. 146–151.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endParaRPr lang="en-IN"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55BBB77E-706F-4434-957B-D8355BF4ED0A}"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1935" y="1551985"/>
            <a:ext cx="8229600" cy="5818651"/>
          </a:xfrm>
        </p:spPr>
        <p:txBody>
          <a:bodyPr>
            <a:noAutofit/>
          </a:bodyPr>
          <a:lstStyle/>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[6] N. Ashokkumar, V. Arun, S. Prabhu, V. Kalaimagal, D. Srinivasan,and B. Shanthi, “Design and implementation of iot based energy efficient smart metering system for domestic applications,” in 2023 9th International Conference on Advanced Computing and Communication Systems (ICACCS), Coimbatore, India, 2023, pp. 1208–1212.</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[7] C. Selvarathi, S. M. Monishsurya, P. N. Kumar, and K. Deepakraj, “An improved internet of things (iot) based smart prepaid energy meter,” in 2023 Second International Conference on Electronics and Renewable Systems (ICEARS), Tuticorin, India, 2023, pp. 374–379.</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[8] M. Mahmoud, A. M. Mohamed, and Y. Fang, “Privacy-preserving and communication-efficient energy prediction scheme based on federated learning for smart grids,” vol. 10, no. 9, 2023, pp. 7719–7736.</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[9] H. Kumar, O. A. Alvarez, and S. Kumar, “Experimental evaluation of smart electric meters’ resilience under cyber security attacks,” IEEE Access, vol. 11, pp. 55 349–55 360, 2023.</a:t>
            </a:r>
            <a:endParaRPr lang="en-IN" sz="18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747948F5-3D04-4C41-85E6-B1A4E0F730CC}" type="datetime1">
              <a:rPr lang="en-US" smtClean="0"/>
            </a:fld>
            <a:endParaRPr lang="en-IN"/>
          </a:p>
        </p:txBody>
      </p:sp>
      <p:sp>
        <p:nvSpPr>
          <p:cNvPr id="3" name="Footer Placeholder 2"/>
          <p:cNvSpPr>
            <a:spLocks noGrp="1"/>
          </p:cNvSpPr>
          <p:nvPr>
            <p:ph type="ftr" sz="quarter" idx="11"/>
          </p:nvPr>
        </p:nvSpPr>
        <p:spPr/>
        <p:txBody>
          <a:bodyPr/>
          <a:lstStyle/>
          <a:p>
            <a:r>
              <a:rPr lang="en-IN"/>
              <a:t>BATCH NO: 5     DEPARTMENT OF COMPUTER SCIENCE &amp; ENGINEERING</a:t>
            </a:r>
            <a:endParaRPr lang="en-IN"/>
          </a:p>
        </p:txBody>
      </p:sp>
      <p:sp>
        <p:nvSpPr>
          <p:cNvPr id="4" name="Slide Number Placeholder 3"/>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7025" y="1403858"/>
            <a:ext cx="7772400" cy="4050792"/>
          </a:xfrm>
        </p:spPr>
        <p:txBody>
          <a:bodyPr>
            <a:noAutofit/>
          </a:bodyPr>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[10] K. Harini and V. Anbarasu, “An iot framework based automated wireless meter system for monitoring, billing and controlling power consumption,” in 2023 International Conference on Computer Communication and Informatics (ICCCI), Coimbatore, India, 2023, pp. 1–6.</a:t>
            </a:r>
            <a:endParaRPr lang="en-IN" sz="1800" dirty="0">
              <a:latin typeface="Times New Roman" panose="02020603050405020304" pitchFamily="18" charset="0"/>
              <a:cs typeface="Times New Roman" panose="02020603050405020304" pitchFamily="18" charset="0"/>
              <a:sym typeface="+mn-ea"/>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[11] P. Manikandan, G. Ramesh, S. N. K, U. Kartheek, R. V. S. Prem, and Y. S. S. Reddy, “A smart electronics energy measurement, monitoring, billing and payment system using iot,” in 2023 2nd International Conference on Applied Artificial Intelligence and Computing (ICAAIC), Salem, India, 2023, pp. 1378–1381.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[12] L. C. T. Maule, K. R. Thilak, B. G. Devi, P. Anbarasu, A. N. V. S. S. Balaji, and N. Franklin, “An overview of experimental load tracking, billing and energy consumption monitoring device using iot,” in 2023 2nd International Conference on Applied Artificial Intelligence and Computing (ICAAIC), Salem, India, 2023, pp. 1347–1351.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[13] L. Zhu, W. Wen, J. Li, C. Zhang, B. Zhou, and Z. Shuai, “Deep active learning-enabled cost-effective electricity theft detection in smart grids,” IEEE Transactions on Industrial Informatics, vol. 20, no. 1, pp. 256–268, 2024.</a:t>
            </a:r>
            <a:endParaRPr lang="en-IN" sz="1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29B7F2CF-3883-4F4C-B632-6E38E4E094B5}"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70535" y="1619123"/>
            <a:ext cx="7772400" cy="4050792"/>
          </a:xfrm>
        </p:spPr>
        <p:txBody>
          <a:bodyPr>
            <a:noAutofit/>
          </a:bodyPr>
          <a:p>
            <a:r>
              <a:rPr lang="en-IN" sz="1800" dirty="0">
                <a:latin typeface="Times New Roman" panose="02020603050405020304" pitchFamily="18" charset="0"/>
                <a:cs typeface="Times New Roman" panose="02020603050405020304" pitchFamily="18" charset="0"/>
                <a:sym typeface="+mn-ea"/>
              </a:rPr>
              <a:t>[14] A. D ́ıaz, B. Prieto, J. Escobar, and T. Lampert, “Vampire: A smart energy meter for synchronous monitoring in a distributed computer system,” Journal of Parallel and Distributed Computing, vol. 184, p. 104794, 2024</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29B7F2CF-3883-4F4C-B632-6E38E4E094B5}"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461260"/>
            <a:ext cx="8229600" cy="4525963"/>
          </a:xfrm>
        </p:spPr>
        <p:txBody>
          <a:bodyPr>
            <a:normAutofit/>
          </a:bodyPr>
          <a:lstStyle/>
          <a:p>
            <a:pPr marL="0" indent="0" algn="ctr">
              <a:buNone/>
            </a:pPr>
            <a:r>
              <a:rPr lang="en-IN"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AA6929D-FBF1-49B9-B7EB-CAFAE318BF09}" type="datetime1">
              <a:rPr lang="en-US" smtClean="0"/>
            </a:fld>
            <a:endParaRPr lang="en-IN"/>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260553"/>
            <a:ext cx="8229600" cy="1039091"/>
          </a:xfrm>
        </p:spPr>
        <p:txBody>
          <a:bodyPr/>
          <a:lstStyle/>
          <a:p>
            <a:pPr algn="l"/>
            <a:r>
              <a:rPr lang="en-IN" sz="2400" b="1" dirty="0">
                <a:latin typeface="Times New Roman" panose="02020603050405020304" pitchFamily="18" charset="0"/>
                <a:cs typeface="Times New Roman" panose="02020603050405020304" pitchFamily="18" charset="0"/>
              </a:rPr>
              <a:t>ABSTRACT</a:t>
            </a:r>
            <a:endParaRPr lang="en-IN"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2095" y="1125855"/>
            <a:ext cx="8229600" cy="4525963"/>
          </a:xfrm>
        </p:spPr>
        <p:txBody>
          <a:bodyPr anchor="t" anchorCtr="0">
            <a:noAutofit/>
          </a:bodyPr>
          <a:lstStyle/>
          <a:p>
            <a:pPr marL="0" indent="0" algn="just">
              <a:lnSpc>
                <a:spcPct val="110000"/>
              </a:lnSpc>
              <a:spcBef>
                <a:spcPts val="20"/>
              </a:spcBef>
              <a:spcAft>
                <a:spcPts val="0"/>
              </a:spcAft>
              <a:buNone/>
            </a:pPr>
            <a:r>
              <a:rPr lang="en-IN" sz="1800" dirty="0">
                <a:latin typeface="Times New Roman" panose="02020603050405020304" pitchFamily="18" charset="0"/>
                <a:cs typeface="Times New Roman" panose="02020603050405020304" pitchFamily="18" charset="0"/>
                <a:sym typeface="+mn-ea"/>
              </a:rPr>
              <a:t>With the abrupt realization of the requirement for</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sustainability and sustainable processes, there is an acute increase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in awareness of how resource generation and consumption are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being conducted. In the modern world, new ideas and solutions</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are heavily dependent on computation, power, and energy.</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Electrical energy is one of the fundamental and foundational</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aspects upon which all these innovations are realized. The rising</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apprehension of applying sustainable practices to action has</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called for solutions to improve and achieve a set of ‘net zero</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goals’. In response to the growing demand for electricity in</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the 21st century, a strategic approach is essential for effective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energy conservation. This research outlines an implementation</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of a smart energy meter, built from the ground up, inducted into</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an edge network, and uses predictive modeling to complete a</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set of a tripartite eco-system. The design of an individual edge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is designed and depicted, along with its performance as a part</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of an edge node in a multi-nodal network. This initiative aims</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to utilize modern predictive approaches to map consumption</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and take precautionary and insightful actions that curb excessive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utilization and waste of electricity. The project envisions a future</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where IoT’s real-time monitoring and edge intelligence’s rapid</a:t>
            </a:r>
            <a:r>
              <a:rPr lang="en-US" altLang="en-IN" sz="1800" dirty="0">
                <a:latin typeface="Times New Roman" panose="02020603050405020304" pitchFamily="18" charset="0"/>
                <a:cs typeface="Times New Roman" panose="02020603050405020304" pitchFamily="18" charset="0"/>
                <a:sym typeface="+mn-ea"/>
              </a:rPr>
              <a:t> </a:t>
            </a:r>
            <a:r>
              <a:rPr lang="en-IN" sz="1800" dirty="0">
                <a:latin typeface="Times New Roman" panose="02020603050405020304" pitchFamily="18" charset="0"/>
                <a:cs typeface="Times New Roman" panose="02020603050405020304" pitchFamily="18" charset="0"/>
                <a:sym typeface="+mn-ea"/>
              </a:rPr>
              <a:t>data processing contribute to achieving net zero goals.</a:t>
            </a:r>
            <a:endParaRPr lang="en-IN" sz="1800" dirty="0">
              <a:latin typeface="Times New Roman" panose="02020603050405020304" pitchFamily="18" charset="0"/>
              <a:cs typeface="Times New Roman" panose="02020603050405020304" pitchFamily="18" charset="0"/>
            </a:endParaRPr>
          </a:p>
          <a:p>
            <a:pPr algn="just">
              <a:lnSpc>
                <a:spcPct val="110000"/>
              </a:lnSpc>
              <a:spcBef>
                <a:spcPts val="20"/>
              </a:spcBef>
              <a:spcAft>
                <a:spcPts val="0"/>
              </a:spcAft>
            </a:pPr>
            <a:endParaRPr lang="en-IN" sz="1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Date Placeholder 5"/>
          <p:cNvSpPr>
            <a:spLocks noGrp="1"/>
          </p:cNvSpPr>
          <p:nvPr>
            <p:ph type="dt" sz="half" idx="10"/>
          </p:nvPr>
        </p:nvSpPr>
        <p:spPr/>
        <p:txBody>
          <a:bodyPr/>
          <a:lstStyle/>
          <a:p>
            <a:fld id="{F67C4A23-F315-480F-A7E6-102C8FC63FC2}" type="datetime1">
              <a:rPr lang="en-US"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OBJECTIVES</a:t>
            </a:r>
            <a:r>
              <a:rPr lang="en-IN" dirty="0"/>
              <a:t> </a:t>
            </a:r>
            <a:endParaRPr lang="en-IN" dirty="0"/>
          </a:p>
        </p:txBody>
      </p:sp>
      <p:sp>
        <p:nvSpPr>
          <p:cNvPr id="3" name="Content Placeholder 2"/>
          <p:cNvSpPr>
            <a:spLocks noGrp="1"/>
          </p:cNvSpPr>
          <p:nvPr>
            <p:ph idx="1"/>
          </p:nvPr>
        </p:nvSpPr>
        <p:spPr/>
        <p:txBody>
          <a:bodyPr>
            <a:normAutofit/>
          </a:bodyPr>
          <a:lstStyle/>
          <a:p>
            <a:pPr marL="0" indent="0">
              <a:buNone/>
            </a:pPr>
            <a:r>
              <a:rPr lang="en-IN" sz="2000" b="1" dirty="0">
                <a:latin typeface="Times New Roman" panose="02020603050405020304" pitchFamily="18" charset="0"/>
                <a:cs typeface="Times New Roman" panose="02020603050405020304" pitchFamily="18" charset="0"/>
                <a:sym typeface="+mn-ea"/>
              </a:rPr>
              <a:t>Aim of the Project:</a:t>
            </a:r>
            <a:endParaRPr lang="en-IN" sz="2000" b="1" dirty="0">
              <a:latin typeface="Times New Roman" panose="02020603050405020304" pitchFamily="18" charset="0"/>
              <a:cs typeface="Times New Roman" panose="02020603050405020304" pitchFamily="18" charset="0"/>
            </a:endParaRPr>
          </a:p>
          <a:p>
            <a:pPr algn="just">
              <a:lnSpc>
                <a:spcPct val="115000"/>
              </a:lnSpc>
              <a:spcAft>
                <a:spcPts val="0"/>
              </a:spcAft>
            </a:pPr>
            <a:r>
              <a:rPr lang="en-IN" sz="1800" dirty="0">
                <a:latin typeface="Times New Roman" panose="02020603050405020304" pitchFamily="18" charset="0"/>
                <a:cs typeface="Times New Roman" panose="02020603050405020304" pitchFamily="18" charset="0"/>
                <a:sym typeface="+mn-ea"/>
              </a:rPr>
              <a:t>The aim of the project is to implement a smart energy meter within an edge network, leveraging predictive modeling to achieve a tripartite eco-system. The goal is to enable real-time monitoring of electricity consumption, coupled with rapid data processing and insightful actions to mitigate excessive utilization and waste. Ultimately, the project aims to contribute to the realization of 'net zero goals' by integrating modern technologies like IoT and edge intelligence into energy management practices.</a:t>
            </a:r>
            <a:endParaRPr lang="en-IN" sz="18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Date Placeholder 5"/>
          <p:cNvSpPr>
            <a:spLocks noGrp="1"/>
          </p:cNvSpPr>
          <p:nvPr>
            <p:ph type="dt" sz="half" idx="10"/>
          </p:nvPr>
        </p:nvSpPr>
        <p:spPr/>
        <p:txBody>
          <a:bodyPr/>
          <a:lstStyle/>
          <a:p>
            <a:fld id="{0AC031C7-39DA-4D42-972B-7216BDAAEDF5}" type="datetime1">
              <a:rPr lang="en-US" smtClean="0"/>
            </a:fld>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INTRODUCTION</a:t>
            </a:r>
            <a:endParaRPr lang="en-IN" dirty="0"/>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3" name="Date Placeholder 2"/>
          <p:cNvSpPr>
            <a:spLocks noGrp="1"/>
          </p:cNvSpPr>
          <p:nvPr>
            <p:ph type="dt" sz="half" idx="10"/>
          </p:nvPr>
        </p:nvSpPr>
        <p:spPr/>
        <p:txBody>
          <a:bodyPr/>
          <a:lstStyle/>
          <a:p>
            <a:fld id="{94034055-8367-4D9C-9AE4-66FE75E8787D}" type="datetime1">
              <a:rPr lang="en-US" smtClean="0"/>
            </a:fld>
            <a:endParaRPr lang="en-IN"/>
          </a:p>
        </p:txBody>
      </p:sp>
      <p:sp>
        <p:nvSpPr>
          <p:cNvPr id="6" name="Text Box 5"/>
          <p:cNvSpPr txBox="1"/>
          <p:nvPr/>
        </p:nvSpPr>
        <p:spPr>
          <a:xfrm>
            <a:off x="537845" y="1657985"/>
            <a:ext cx="8114665" cy="4246245"/>
          </a:xfrm>
          <a:prstGeom prst="rect">
            <a:avLst/>
          </a:prstGeom>
          <a:noFill/>
        </p:spPr>
        <p:txBody>
          <a:bodyPr wrap="square" rtlCol="0" anchor="t">
            <a:spAutoFit/>
          </a:bodyPr>
          <a:p>
            <a:pPr algn="just"/>
            <a:r>
              <a:rPr lang="en-US">
                <a:latin typeface="Times New Roman" panose="02020603050405020304" pitchFamily="18" charset="0"/>
                <a:cs typeface="Times New Roman" panose="02020603050405020304" pitchFamily="18" charset="0"/>
                <a:sym typeface="+mn-ea"/>
              </a:rPr>
              <a:t>In response to the escalating demand for sustainability and eco-conscious practices, heightened awareness of the intricacies surrounding resource generation and consumption has emerged. The aftermath of the COVID-19 pandemic has spurred numerous innovations, discoveries, and developmental breakthroughs, heavily reliant on computation, power, and energy. Electrical energy stands as a fundamental cornerstone amid these pillars, crucial for groundbreaking advancements. The quest for implementing sustainable practices into action has driven a compelling search for solutions to enhance and actualize 'net zero goals'. This concern encompasses multifaceted factors, with energy generation and consumption at its core. From 2010 to 2019, the average energy production trend exhibited a positive growth rate of 2.5% annually, with global power generation in 2022 increasing by approximately 2.3%. However, despite this growth, only 20.4% of energy is prone to electrification, while the majority still relies on fossil fuels. As of 2021, there are reportedly about 2.3 billion residences worldwide, a number expected to exponentially grow by 2024, underscoring the significant impact potential of proposed energy solutions.</a:t>
            </a:r>
            <a:endParaRPr lang="en-US">
              <a:latin typeface="Times New Roman" panose="02020603050405020304" pitchFamily="18" charset="0"/>
              <a:cs typeface="Times New Roman" panose="02020603050405020304" pitchFamily="18" charset="0"/>
              <a:sym typeface="+mn-ea"/>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41935" y="1528445"/>
            <a:ext cx="8229600" cy="4525963"/>
          </a:xfrm>
        </p:spPr>
        <p:txBody>
          <a:bodyPr>
            <a:normAutofit fontScale="60000"/>
          </a:bodyPr>
          <a:p>
            <a:pPr marL="0" indent="0" algn="just">
              <a:lnSpc>
                <a:spcPct val="100000"/>
              </a:lnSpc>
              <a:spcAft>
                <a:spcPts val="0"/>
              </a:spcAft>
              <a:buNone/>
            </a:pPr>
            <a:r>
              <a:rPr lang="en-IN" altLang="en-US" sz="3000">
                <a:latin typeface="Times New Roman" panose="02020603050405020304" pitchFamily="18" charset="0"/>
                <a:cs typeface="Times New Roman" panose="02020603050405020304" pitchFamily="18" charset="0"/>
                <a:sym typeface="+mn-ea"/>
              </a:rPr>
              <a:t>This project</a:t>
            </a:r>
            <a:r>
              <a:rPr lang="en-US" sz="3000">
                <a:latin typeface="Times New Roman" panose="02020603050405020304" pitchFamily="18" charset="0"/>
                <a:cs typeface="Times New Roman" panose="02020603050405020304" pitchFamily="18" charset="0"/>
                <a:sym typeface="+mn-ea"/>
              </a:rPr>
              <a:t> introduces a smart energy meter meticulously engineered from the ground up and integrated into an edge network. This innovation employs predictive modeling within a tripartite ecosystem, focusing on the design and performance of individual edges as part of a multi-nodal network. By leveraging modern predictive approaches, we aim to map consumption patterns and proactively curb excessive utilization and waste of electricity. This initiative envisions a future where real-time monitoring through the Internet of Things (IoT) and rapid data processing via edge intelligence collectively contribute to achieving net zero goals. Our work not only addresses current challenges but also envisions a sustainable energy landscape for future generations. In the ever-evolving energy systems landscape, a thorough exploration of technical intricacies surrounding sustainable energy solutions is imperative. Through this interdisciplinary exploration, we aim to provide valuable insights that inform policy decisions, drive societal acceptance, and propel technological advancements, ultimately fostering a future where sustainability is not just a goal but a collective reality.</a:t>
            </a:r>
            <a:endParaRPr lang="en-US" sz="3000">
              <a:latin typeface="Times New Roman" panose="02020603050405020304" pitchFamily="18" charset="0"/>
              <a:cs typeface="Times New Roman" panose="02020603050405020304" pitchFamily="18" charset="0"/>
            </a:endParaRPr>
          </a:p>
          <a:p>
            <a:pPr algn="just">
              <a:lnSpc>
                <a:spcPct val="100000"/>
              </a:lnSpc>
              <a:spcAft>
                <a:spcPts val="0"/>
              </a:spcAft>
            </a:pPr>
            <a:endParaRPr lang="en-US" sz="3000">
              <a:latin typeface="Times New Roman" panose="02020603050405020304" pitchFamily="18" charset="0"/>
              <a:cs typeface="Times New Roman" panose="02020603050405020304" pitchFamily="18" charset="0"/>
            </a:endParaRPr>
          </a:p>
          <a:p>
            <a:endParaRPr lang="en-US" sz="3000"/>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IN" sz="2400" b="1" dirty="0">
                <a:latin typeface="Times New Roman" panose="02020603050405020304" pitchFamily="18" charset="0"/>
                <a:cs typeface="Times New Roman" panose="02020603050405020304" pitchFamily="18" charset="0"/>
              </a:rPr>
              <a:t>LITERATURE REVIEW</a:t>
            </a:r>
            <a:endParaRPr lang="en-IN" dirty="0"/>
          </a:p>
        </p:txBody>
      </p:sp>
      <p:sp>
        <p:nvSpPr>
          <p:cNvPr id="4" name="Footer Placeholder 3"/>
          <p:cNvSpPr>
            <a:spLocks noGrp="1"/>
          </p:cNvSpPr>
          <p:nvPr>
            <p:ph type="ftr" sz="quarter" idx="11"/>
          </p:nvPr>
        </p:nvSpPr>
        <p:spPr/>
        <p:txBody>
          <a:bodyPr/>
          <a:lstStyle/>
          <a:p>
            <a:r>
              <a:rPr lang="en-IN"/>
              <a:t>BATCH NO: 5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8" name="Content Placeholder 2"/>
          <p:cNvSpPr>
            <a:spLocks noGrp="1"/>
          </p:cNvSpPr>
          <p:nvPr>
            <p:ph idx="1"/>
          </p:nvPr>
        </p:nvSpPr>
        <p:spPr>
          <a:xfrm>
            <a:off x="98425" y="1241425"/>
            <a:ext cx="8229600" cy="4525963"/>
          </a:xfrm>
        </p:spPr>
        <p:txBody>
          <a:bodyPr>
            <a:noAutofit/>
          </a:bodyPr>
          <a:lstStyle/>
          <a:p>
            <a:pPr indent="457200" algn="just">
              <a:lnSpc>
                <a:spcPct val="105000"/>
              </a:lnSpc>
              <a:spcBef>
                <a:spcPts val="0"/>
              </a:spcBef>
              <a:spcAft>
                <a:spcPts val="0"/>
              </a:spcAft>
              <a:buNone/>
            </a:pPr>
            <a:r>
              <a:rPr lang="en-US" sz="1800">
                <a:latin typeface="Times New Roman" panose="02020603050405020304" pitchFamily="18" charset="0"/>
                <a:cs typeface="Times New Roman" panose="02020603050405020304" pitchFamily="18" charset="0"/>
                <a:sym typeface="+mn-ea"/>
              </a:rPr>
              <a:t>In the field of IoT-based smart energy meters and energy management, various studies have made noticeable contributions.</a:t>
            </a:r>
            <a:r>
              <a:rPr lang="en-US" sz="1800" b="1">
                <a:latin typeface="Times New Roman" panose="02020603050405020304" pitchFamily="18" charset="0"/>
                <a:cs typeface="Times New Roman" panose="02020603050405020304" pitchFamily="18" charset="0"/>
                <a:sym typeface="+mn-ea"/>
              </a:rPr>
              <a:t> Thummar et al</a:t>
            </a:r>
            <a:r>
              <a:rPr lang="en-US" sz="1800">
                <a:latin typeface="Times New Roman" panose="02020603050405020304" pitchFamily="18" charset="0"/>
                <a:cs typeface="Times New Roman" panose="02020603050405020304" pitchFamily="18" charset="0"/>
                <a:sym typeface="+mn-ea"/>
              </a:rPr>
              <a:t>. [</a:t>
            </a:r>
            <a:r>
              <a:rPr lang="en-IN" altLang="en-US" sz="1800">
                <a:latin typeface="Times New Roman" panose="02020603050405020304" pitchFamily="18" charset="0"/>
                <a:cs typeface="Times New Roman" panose="02020603050405020304" pitchFamily="18" charset="0"/>
                <a:sym typeface="+mn-ea"/>
              </a:rPr>
              <a:t>1</a:t>
            </a:r>
            <a:r>
              <a:rPr lang="en-US" sz="1800">
                <a:latin typeface="Times New Roman" panose="02020603050405020304" pitchFamily="18" charset="0"/>
                <a:cs typeface="Times New Roman" panose="02020603050405020304" pitchFamily="18" charset="0"/>
                <a:sym typeface="+mn-ea"/>
              </a:rPr>
              <a:t>] developed an IoT-based metering system that usessensors,  Arduino, and Wi-Fi to monitor and communicate energy data, enhancing user engagement with real-time consumption insights. </a:t>
            </a:r>
            <a:endParaRPr lang="en-US" sz="1800">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buNone/>
            </a:pPr>
            <a:r>
              <a:rPr lang="en-US" sz="1800" b="1">
                <a:latin typeface="Times New Roman" panose="02020603050405020304" pitchFamily="18" charset="0"/>
                <a:cs typeface="Times New Roman" panose="02020603050405020304" pitchFamily="18" charset="0"/>
                <a:sym typeface="+mn-ea"/>
              </a:rPr>
              <a:t>Karpagam </a:t>
            </a:r>
            <a:r>
              <a:rPr lang="en-US" sz="1800">
                <a:latin typeface="Times New Roman" panose="02020603050405020304" pitchFamily="18" charset="0"/>
                <a:cs typeface="Times New Roman" panose="02020603050405020304" pitchFamily="18" charset="0"/>
                <a:sym typeface="+mn-ea"/>
              </a:rPr>
              <a:t>[</a:t>
            </a:r>
            <a:r>
              <a:rPr lang="en-IN" altLang="en-US" sz="1800">
                <a:latin typeface="Times New Roman" panose="02020603050405020304" pitchFamily="18" charset="0"/>
                <a:cs typeface="Times New Roman" panose="02020603050405020304" pitchFamily="18" charset="0"/>
                <a:sym typeface="+mn-ea"/>
              </a:rPr>
              <a:t>2</a:t>
            </a:r>
            <a:r>
              <a:rPr lang="en-US" sz="1800">
                <a:latin typeface="Times New Roman" panose="02020603050405020304" pitchFamily="18" charset="0"/>
                <a:cs typeface="Times New Roman" panose="02020603050405020304" pitchFamily="18" charset="0"/>
                <a:sym typeface="+mn-ea"/>
              </a:rPr>
              <a:t>] proposed a smart energy meter using Arduino and ESP8266 to detect power theft, emphasizing energy conservation and modern IoT applications in energy management. </a:t>
            </a:r>
            <a:endParaRPr lang="en-US" sz="1800">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buNone/>
            </a:pPr>
            <a:r>
              <a:rPr lang="en-US" sz="1800" b="1">
                <a:latin typeface="Times New Roman" panose="02020603050405020304" pitchFamily="18" charset="0"/>
                <a:cs typeface="Times New Roman" panose="02020603050405020304" pitchFamily="18" charset="0"/>
                <a:sym typeface="+mn-ea"/>
              </a:rPr>
              <a:t>Midul </a:t>
            </a:r>
            <a:r>
              <a:rPr lang="en-US" sz="1800">
                <a:latin typeface="Times New Roman" panose="02020603050405020304" pitchFamily="18" charset="0"/>
                <a:cs typeface="Times New Roman" panose="02020603050405020304" pitchFamily="18" charset="0"/>
                <a:sym typeface="+mn-ea"/>
              </a:rPr>
              <a:t>[</a:t>
            </a:r>
            <a:r>
              <a:rPr lang="en-IN" altLang="en-US" sz="1800">
                <a:latin typeface="Times New Roman" panose="02020603050405020304" pitchFamily="18" charset="0"/>
                <a:cs typeface="Times New Roman" panose="02020603050405020304" pitchFamily="18" charset="0"/>
                <a:sym typeface="+mn-ea"/>
              </a:rPr>
              <a:t>3</a:t>
            </a:r>
            <a:r>
              <a:rPr lang="en-US" sz="1800">
                <a:latin typeface="Times New Roman" panose="02020603050405020304" pitchFamily="18" charset="0"/>
                <a:cs typeface="Times New Roman" panose="02020603050405020304" pitchFamily="18" charset="0"/>
                <a:sym typeface="+mn-ea"/>
              </a:rPr>
              <a:t>] designed an IoT smart energy meter with GSM and WiFi capabilities, focusing on theft detection and prepaid billing, thus contributing to efficient energy usage in households. </a:t>
            </a:r>
            <a:endParaRPr lang="en-US" sz="1800">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buNone/>
            </a:pPr>
            <a:r>
              <a:rPr lang="en-US" sz="1800" b="1">
                <a:latin typeface="Times New Roman" panose="02020603050405020304" pitchFamily="18" charset="0"/>
                <a:cs typeface="Times New Roman" panose="02020603050405020304" pitchFamily="18" charset="0"/>
                <a:sym typeface="+mn-ea"/>
              </a:rPr>
              <a:t>Pengwah </a:t>
            </a:r>
            <a:r>
              <a:rPr lang="en-US" sz="1800">
                <a:latin typeface="Times New Roman" panose="02020603050405020304" pitchFamily="18" charset="0"/>
                <a:cs typeface="Times New Roman" panose="02020603050405020304" pitchFamily="18" charset="0"/>
                <a:sym typeface="+mn-ea"/>
              </a:rPr>
              <a:t>et al. [</a:t>
            </a:r>
            <a:r>
              <a:rPr lang="en-IN" altLang="en-US" sz="1800">
                <a:latin typeface="Times New Roman" panose="02020603050405020304" pitchFamily="18" charset="0"/>
                <a:cs typeface="Times New Roman" panose="02020603050405020304" pitchFamily="18" charset="0"/>
                <a:sym typeface="+mn-ea"/>
              </a:rPr>
              <a:t>4</a:t>
            </a:r>
            <a:r>
              <a:rPr lang="en-US" sz="1800">
                <a:latin typeface="Times New Roman" panose="02020603050405020304" pitchFamily="18" charset="0"/>
                <a:cs typeface="Times New Roman" panose="02020603050405020304" pitchFamily="18" charset="0"/>
                <a:sym typeface="+mn-ea"/>
              </a:rPr>
              <a:t>] introduced a novel method for estimating non-technical losses in power networks, using smart meter data to detect electricity theft, showcasing the potential of</a:t>
            </a:r>
            <a:r>
              <a:rPr lang="en-IN" altLang="en-US"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data-driven solutions in power distribution. </a:t>
            </a:r>
            <a:endParaRPr lang="en-US" sz="1800">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buNone/>
            </a:pPr>
            <a:r>
              <a:rPr lang="en-US" sz="1800" b="1">
                <a:latin typeface="Times New Roman" panose="02020603050405020304" pitchFamily="18" charset="0"/>
                <a:cs typeface="Times New Roman" panose="02020603050405020304" pitchFamily="18" charset="0"/>
                <a:sym typeface="+mn-ea"/>
              </a:rPr>
              <a:t>Testasecca et al. [</a:t>
            </a:r>
            <a:r>
              <a:rPr lang="en-IN" altLang="en-US" sz="1800" b="1">
                <a:latin typeface="Times New Roman" panose="02020603050405020304" pitchFamily="18" charset="0"/>
                <a:cs typeface="Times New Roman" panose="02020603050405020304" pitchFamily="18" charset="0"/>
                <a:sym typeface="+mn-ea"/>
              </a:rPr>
              <a:t>5</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discussed the optimization of smart energy networks, emphasizing data-driven techniques for efficient and sustainable</a:t>
            </a:r>
            <a:r>
              <a:rPr lang="en-IN" altLang="en-US"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energy management, including machine learning algorithms and scientific models. </a:t>
            </a:r>
            <a:endParaRPr lang="en-US" sz="1800">
              <a:latin typeface="Times New Roman" panose="02020603050405020304" pitchFamily="18" charset="0"/>
              <a:cs typeface="Times New Roman" panose="02020603050405020304" pitchFamily="18" charset="0"/>
            </a:endParaRPr>
          </a:p>
          <a:p>
            <a:pPr marL="0" indent="0">
              <a:buNone/>
            </a:pPr>
            <a:endParaRPr lang="en-US" sz="1800"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245A23CC-29B8-4995-9995-9B44E9C29B4A}" type="datetime1">
              <a:rPr lang="en-US" smtClean="0"/>
            </a:fld>
            <a:endParaRPr lang="en-I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241935" y="1528445"/>
            <a:ext cx="8229600" cy="4525963"/>
          </a:xfrm>
        </p:spPr>
        <p:txBody>
          <a:bodyPr>
            <a:normAutofit fontScale="50000"/>
          </a:bodyPr>
          <a:p>
            <a:pPr marL="0" indent="457200" algn="just">
              <a:buNone/>
            </a:pPr>
            <a:r>
              <a:rPr lang="en-US" sz="3600" b="1">
                <a:latin typeface="Times New Roman" panose="02020603050405020304" pitchFamily="18" charset="0"/>
                <a:cs typeface="Times New Roman" panose="02020603050405020304" pitchFamily="18" charset="0"/>
                <a:sym typeface="+mn-ea"/>
              </a:rPr>
              <a:t>Ashokkumar et al. [</a:t>
            </a:r>
            <a:r>
              <a:rPr lang="en-IN" altLang="en-US" sz="3600" b="1">
                <a:latin typeface="Times New Roman" panose="02020603050405020304" pitchFamily="18" charset="0"/>
                <a:cs typeface="Times New Roman" panose="02020603050405020304" pitchFamily="18" charset="0"/>
                <a:sym typeface="+mn-ea"/>
              </a:rPr>
              <a:t>5</a:t>
            </a:r>
            <a:r>
              <a:rPr lang="en-US" sz="3600" b="1">
                <a:latin typeface="Times New Roman" panose="02020603050405020304" pitchFamily="18" charset="0"/>
                <a:cs typeface="Times New Roman" panose="02020603050405020304" pitchFamily="18" charset="0"/>
                <a:sym typeface="+mn-ea"/>
              </a:rPr>
              <a:t>]</a:t>
            </a:r>
            <a:r>
              <a:rPr lang="en-US" sz="3600">
                <a:latin typeface="Times New Roman" panose="02020603050405020304" pitchFamily="18" charset="0"/>
                <a:cs typeface="Times New Roman" panose="02020603050405020304" pitchFamily="18" charset="0"/>
                <a:sym typeface="+mn-ea"/>
              </a:rPr>
              <a:t> presented a system to provide real-time energy data to users, aiming at efficient energy usage and conservation, enhancing sustainable energy management in residential settings. In the realm of smart grid security and efficient energy management, various studies have offered innovative solutions.</a:t>
            </a:r>
            <a:endParaRPr lang="en-US" sz="3600">
              <a:latin typeface="Times New Roman" panose="02020603050405020304" pitchFamily="18" charset="0"/>
              <a:cs typeface="Times New Roman" panose="02020603050405020304" pitchFamily="18" charset="0"/>
              <a:sym typeface="+mn-ea"/>
            </a:endParaRPr>
          </a:p>
          <a:p>
            <a:pPr marL="0" indent="457200" algn="just">
              <a:buNone/>
            </a:pPr>
            <a:r>
              <a:rPr lang="en-US" sz="3600" b="1">
                <a:latin typeface="Times New Roman" panose="02020603050405020304" pitchFamily="18" charset="0"/>
                <a:cs typeface="Times New Roman" panose="02020603050405020304" pitchFamily="18" charset="0"/>
                <a:sym typeface="+mn-ea"/>
              </a:rPr>
              <a:t>Selvarathi et al. [</a:t>
            </a:r>
            <a:r>
              <a:rPr lang="en-IN" altLang="en-US" sz="3600" b="1">
                <a:latin typeface="Times New Roman" panose="02020603050405020304" pitchFamily="18" charset="0"/>
                <a:cs typeface="Times New Roman" panose="02020603050405020304" pitchFamily="18" charset="0"/>
                <a:sym typeface="+mn-ea"/>
              </a:rPr>
              <a:t>6</a:t>
            </a:r>
            <a:r>
              <a:rPr lang="en-US" sz="3600" b="1">
                <a:latin typeface="Times New Roman" panose="02020603050405020304" pitchFamily="18" charset="0"/>
                <a:cs typeface="Times New Roman" panose="02020603050405020304" pitchFamily="18" charset="0"/>
                <a:sym typeface="+mn-ea"/>
              </a:rPr>
              <a:t>] </a:t>
            </a:r>
            <a:r>
              <a:rPr lang="en-US" sz="3600">
                <a:latin typeface="Times New Roman" panose="02020603050405020304" pitchFamily="18" charset="0"/>
                <a:cs typeface="Times New Roman" panose="02020603050405020304" pitchFamily="18" charset="0"/>
                <a:sym typeface="+mn-ea"/>
              </a:rPr>
              <a:t>developed Eliot, a smart prepaid energy meter providing real-time electricity usage data, aiming to reduce consumption and enhance transparency. </a:t>
            </a:r>
            <a:endParaRPr lang="en-US" sz="3600">
              <a:latin typeface="Times New Roman" panose="02020603050405020304" pitchFamily="18" charset="0"/>
              <a:cs typeface="Times New Roman" panose="02020603050405020304" pitchFamily="18" charset="0"/>
              <a:sym typeface="+mn-ea"/>
            </a:endParaRPr>
          </a:p>
          <a:p>
            <a:pPr marL="0" indent="457200" algn="just">
              <a:buNone/>
            </a:pPr>
            <a:r>
              <a:rPr lang="en-US" sz="3600" b="1">
                <a:latin typeface="Times New Roman" panose="02020603050405020304" pitchFamily="18" charset="0"/>
                <a:cs typeface="Times New Roman" panose="02020603050405020304" pitchFamily="18" charset="0"/>
                <a:sym typeface="+mn-ea"/>
              </a:rPr>
              <a:t>Badr et al. [</a:t>
            </a:r>
            <a:r>
              <a:rPr lang="en-IN" altLang="en-US" sz="3600" b="1">
                <a:latin typeface="Times New Roman" panose="02020603050405020304" pitchFamily="18" charset="0"/>
                <a:cs typeface="Times New Roman" panose="02020603050405020304" pitchFamily="18" charset="0"/>
                <a:sym typeface="+mn-ea"/>
              </a:rPr>
              <a:t>7</a:t>
            </a:r>
            <a:r>
              <a:rPr lang="en-US" sz="3600" b="1">
                <a:latin typeface="Times New Roman" panose="02020603050405020304" pitchFamily="18" charset="0"/>
                <a:cs typeface="Times New Roman" panose="02020603050405020304" pitchFamily="18" charset="0"/>
                <a:sym typeface="+mn-ea"/>
              </a:rPr>
              <a:t>]</a:t>
            </a:r>
            <a:r>
              <a:rPr lang="en-IN" altLang="en-US" sz="3600" b="1">
                <a:latin typeface="Times New Roman" panose="02020603050405020304" pitchFamily="18" charset="0"/>
                <a:cs typeface="Times New Roman" panose="02020603050405020304" pitchFamily="18" charset="0"/>
                <a:sym typeface="+mn-ea"/>
              </a:rPr>
              <a:t> </a:t>
            </a:r>
            <a:r>
              <a:rPr lang="en-US" sz="3600">
                <a:latin typeface="Times New Roman" panose="02020603050405020304" pitchFamily="18" charset="0"/>
                <a:cs typeface="Times New Roman" panose="02020603050405020304" pitchFamily="18" charset="0"/>
                <a:sym typeface="+mn-ea"/>
              </a:rPr>
              <a:t>proposed a privacy-preserving energy prediction scheme usin federated learning for smart grids, addressing communication efficiency and data privacy. </a:t>
            </a:r>
            <a:endParaRPr lang="en-US" sz="3600">
              <a:latin typeface="Times New Roman" panose="02020603050405020304" pitchFamily="18" charset="0"/>
              <a:cs typeface="Times New Roman" panose="02020603050405020304" pitchFamily="18" charset="0"/>
              <a:sym typeface="+mn-ea"/>
            </a:endParaRPr>
          </a:p>
          <a:p>
            <a:pPr marL="0" indent="457200" algn="just">
              <a:buNone/>
            </a:pPr>
            <a:r>
              <a:rPr lang="en-US" sz="3600" b="1">
                <a:latin typeface="Times New Roman" panose="02020603050405020304" pitchFamily="18" charset="0"/>
                <a:cs typeface="Times New Roman" panose="02020603050405020304" pitchFamily="18" charset="0"/>
                <a:sym typeface="+mn-ea"/>
              </a:rPr>
              <a:t>Kumar et al. [</a:t>
            </a:r>
            <a:r>
              <a:rPr lang="en-IN" altLang="en-US" sz="3600" b="1">
                <a:latin typeface="Times New Roman" panose="02020603050405020304" pitchFamily="18" charset="0"/>
                <a:cs typeface="Times New Roman" panose="02020603050405020304" pitchFamily="18" charset="0"/>
                <a:sym typeface="+mn-ea"/>
              </a:rPr>
              <a:t>8</a:t>
            </a:r>
            <a:r>
              <a:rPr lang="en-US" sz="3600" b="1">
                <a:latin typeface="Times New Roman" panose="02020603050405020304" pitchFamily="18" charset="0"/>
                <a:cs typeface="Times New Roman" panose="02020603050405020304" pitchFamily="18" charset="0"/>
                <a:sym typeface="+mn-ea"/>
              </a:rPr>
              <a:t>]</a:t>
            </a:r>
            <a:r>
              <a:rPr lang="en-US" sz="3600">
                <a:latin typeface="Times New Roman" panose="02020603050405020304" pitchFamily="18" charset="0"/>
                <a:cs typeface="Times New Roman" panose="02020603050405020304" pitchFamily="18" charset="0"/>
                <a:sym typeface="+mn-ea"/>
              </a:rPr>
              <a:t> investigated</a:t>
            </a:r>
            <a:r>
              <a:rPr lang="en-IN" altLang="en-US" sz="3600">
                <a:latin typeface="Times New Roman" panose="02020603050405020304" pitchFamily="18" charset="0"/>
                <a:cs typeface="Times New Roman" panose="02020603050405020304" pitchFamily="18" charset="0"/>
                <a:sym typeface="+mn-ea"/>
              </a:rPr>
              <a:t> </a:t>
            </a:r>
            <a:r>
              <a:rPr lang="en-US" sz="3600">
                <a:latin typeface="Times New Roman" panose="02020603050405020304" pitchFamily="18" charset="0"/>
                <a:cs typeface="Times New Roman" panose="02020603050405020304" pitchFamily="18" charset="0"/>
                <a:sym typeface="+mn-ea"/>
              </a:rPr>
              <a:t>the resilience of smart electric meters against cyber security attacks, highlighting the need for robust cybersecurity in the energy sector. In IoT-based energy management, several studies have focused on enhancing efficiency and security. </a:t>
            </a:r>
            <a:endParaRPr lang="en-US" sz="3600">
              <a:latin typeface="Times New Roman" panose="02020603050405020304" pitchFamily="18" charset="0"/>
              <a:cs typeface="Times New Roman" panose="02020603050405020304" pitchFamily="18" charset="0"/>
              <a:sym typeface="+mn-ea"/>
            </a:endParaRPr>
          </a:p>
          <a:p>
            <a:pPr marL="0" indent="457200" algn="just">
              <a:buNone/>
            </a:pPr>
            <a:r>
              <a:rPr lang="en-US" sz="3600" b="1">
                <a:latin typeface="Times New Roman" panose="02020603050405020304" pitchFamily="18" charset="0"/>
                <a:cs typeface="Times New Roman" panose="02020603050405020304" pitchFamily="18" charset="0"/>
                <a:sym typeface="+mn-ea"/>
              </a:rPr>
              <a:t>Harini et al. [</a:t>
            </a:r>
            <a:r>
              <a:rPr lang="en-IN" altLang="en-US" sz="3600" b="1">
                <a:latin typeface="Times New Roman" panose="02020603050405020304" pitchFamily="18" charset="0"/>
                <a:cs typeface="Times New Roman" panose="02020603050405020304" pitchFamily="18" charset="0"/>
                <a:sym typeface="+mn-ea"/>
              </a:rPr>
              <a:t>9</a:t>
            </a:r>
            <a:r>
              <a:rPr lang="en-US" sz="3600" b="1">
                <a:latin typeface="Times New Roman" panose="02020603050405020304" pitchFamily="18" charset="0"/>
                <a:cs typeface="Times New Roman" panose="02020603050405020304" pitchFamily="18" charset="0"/>
                <a:sym typeface="+mn-ea"/>
              </a:rPr>
              <a:t>]</a:t>
            </a:r>
            <a:r>
              <a:rPr lang="en-US" sz="3600">
                <a:latin typeface="Times New Roman" panose="02020603050405020304" pitchFamily="18" charset="0"/>
                <a:cs typeface="Times New Roman" panose="02020603050405020304" pitchFamily="18" charset="0"/>
                <a:sym typeface="+mn-ea"/>
              </a:rPr>
              <a:t> developed a system for automated energy monitoring, billing, and control, emphasizing IoT’s role in residential</a:t>
            </a:r>
            <a:r>
              <a:rPr lang="en-IN" altLang="en-US" sz="3600">
                <a:latin typeface="Times New Roman" panose="02020603050405020304" pitchFamily="18" charset="0"/>
                <a:cs typeface="Times New Roman" panose="02020603050405020304" pitchFamily="18" charset="0"/>
                <a:sym typeface="+mn-ea"/>
              </a:rPr>
              <a:t> </a:t>
            </a:r>
            <a:r>
              <a:rPr lang="en-US" sz="3600">
                <a:latin typeface="Times New Roman" panose="02020603050405020304" pitchFamily="18" charset="0"/>
                <a:cs typeface="Times New Roman" panose="02020603050405020304" pitchFamily="18" charset="0"/>
                <a:sym typeface="+mn-ea"/>
              </a:rPr>
              <a:t>energy management.</a:t>
            </a:r>
            <a:endParaRPr lang="en-US" sz="3600" dirty="0">
              <a:latin typeface="Times New Roman" panose="02020603050405020304" pitchFamily="18" charset="0"/>
              <a:cs typeface="Times New Roman" panose="02020603050405020304" pitchFamily="18" charset="0"/>
            </a:endParaRPr>
          </a:p>
          <a:p>
            <a:pPr marL="0" indent="0">
              <a:buNone/>
            </a:pPr>
            <a:endParaRPr lang="en-US" sz="3600"/>
          </a:p>
        </p:txBody>
      </p:sp>
      <p:sp>
        <p:nvSpPr>
          <p:cNvPr id="4" name="Date Placeholder 3"/>
          <p:cNvSpPr>
            <a:spLocks noGrp="1"/>
          </p:cNvSpPr>
          <p:nvPr>
            <p:ph type="dt" sz="half" idx="10"/>
          </p:nvPr>
        </p:nvSpPr>
        <p:spPr/>
        <p:txBody>
          <a:bodyPr/>
          <a:p>
            <a:fld id="{526DEE5C-195B-4209-9085-526B148D6B3E}" type="datetime1">
              <a:rPr lang="en-US" smtClean="0"/>
            </a:fld>
            <a:endParaRPr lang="en-IN"/>
          </a:p>
        </p:txBody>
      </p:sp>
      <p:sp>
        <p:nvSpPr>
          <p:cNvPr id="5" name="Footer Placeholder 4"/>
          <p:cNvSpPr>
            <a:spLocks noGrp="1"/>
          </p:cNvSpPr>
          <p:nvPr>
            <p:ph type="ftr" sz="quarter" idx="11"/>
          </p:nvPr>
        </p:nvSpPr>
        <p:spPr/>
        <p:txBody>
          <a:bodyPr/>
          <a:p>
            <a:r>
              <a:rPr lang="en-IN"/>
              <a:t>BATCH NO: 5     DEPARTMENT OF COMPUTER SCIENCE &amp; ENGINEERING</a:t>
            </a:r>
            <a:endParaRPr lang="en-IN"/>
          </a:p>
        </p:txBody>
      </p:sp>
      <p:sp>
        <p:nvSpPr>
          <p:cNvPr id="6" name="Slide Number Placeholder 5"/>
          <p:cNvSpPr>
            <a:spLocks noGrp="1"/>
          </p:cNvSpPr>
          <p:nvPr>
            <p:ph type="sldNum" sz="quarter" idx="12"/>
          </p:nvPr>
        </p:nvSpPr>
        <p:spPr/>
        <p:txBody>
          <a:bodyPr/>
          <a:p>
            <a:fld id="{669AD40C-E5A7-4132-A31D-54A4D1BB6E89}" type="slidenum">
              <a:rPr lang="en-IN" smtClean="0"/>
            </a:fld>
            <a:endParaRPr lang="en-IN"/>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25538</Words>
  <Application>WPS Presentation</Application>
  <PresentationFormat>On-screen Show (4:3)</PresentationFormat>
  <Paragraphs>519</Paragraphs>
  <Slides>39</Slides>
  <Notes>1</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39</vt:i4>
      </vt:variant>
    </vt:vector>
  </HeadingPairs>
  <TitlesOfParts>
    <vt:vector size="49" baseType="lpstr">
      <vt:lpstr>Arial</vt:lpstr>
      <vt:lpstr>SimSun</vt:lpstr>
      <vt:lpstr>Wingdings</vt:lpstr>
      <vt:lpstr>Times New Roman</vt:lpstr>
      <vt:lpstr>Verdana</vt:lpstr>
      <vt:lpstr>Calibri</vt:lpstr>
      <vt:lpstr>Microsoft YaHei</vt:lpstr>
      <vt:lpstr>Arial Unicode MS</vt:lpstr>
      <vt:lpstr>MingLiU-ExtB</vt:lpstr>
      <vt:lpstr>Office Theme</vt:lpstr>
      <vt:lpstr>PowerPoint 演示文稿</vt:lpstr>
      <vt:lpstr>PowerPoint 演示文稿</vt:lpstr>
      <vt:lpstr>PowerPoint 演示文稿</vt:lpstr>
      <vt:lpstr>ABSTRACT</vt:lpstr>
      <vt:lpstr>OBJECTIVES </vt:lpstr>
      <vt:lpstr>INTRODUCTION</vt:lpstr>
      <vt:lpstr>PowerPoint 演示文稿</vt:lpstr>
      <vt:lpstr>LITERATURE REVIEW</vt:lpstr>
      <vt:lpstr>PowerPoint 演示文稿</vt:lpstr>
      <vt:lpstr>PowerPoint 演示文稿</vt:lpstr>
      <vt:lpstr>DESIGN AND METHODOLOGIES</vt:lpstr>
      <vt:lpstr>MODULE:1   Node Device Establishment</vt:lpstr>
      <vt:lpstr>PowerPoint 演示文稿</vt:lpstr>
      <vt:lpstr>PowerPoint 演示文稿</vt:lpstr>
      <vt:lpstr>PowerPoint 演示文稿</vt:lpstr>
      <vt:lpstr>MODULE:2  Intelligent Edge Network Supported by Node Data</vt:lpstr>
      <vt:lpstr>PowerPoint 演示文稿</vt:lpstr>
      <vt:lpstr>PowerPoint 演示文稿</vt:lpstr>
      <vt:lpstr>MODULE:3   User Interface for Edge Control</vt:lpstr>
      <vt:lpstr>PowerPoint 演示文稿</vt:lpstr>
      <vt:lpstr>IMPLEMENTATION</vt:lpstr>
      <vt:lpstr>ARCHITECTURE DIAGRAM</vt:lpstr>
      <vt:lpstr>DATA FLOW DIAGRAM</vt:lpstr>
      <vt:lpstr>ER- DIAGRAM</vt:lpstr>
      <vt:lpstr>TESTING</vt:lpstr>
      <vt:lpstr>PowerPoint 演示文稿</vt:lpstr>
      <vt:lpstr>PowerPoint 演示文稿</vt:lpstr>
      <vt:lpstr>PowerPoint 演示文稿</vt:lpstr>
      <vt:lpstr>PowerPoint 演示文稿</vt:lpstr>
      <vt:lpstr>PowerPoint 演示文稿</vt:lpstr>
      <vt:lpstr>CONCLUSION</vt:lpstr>
      <vt:lpstr>Web references/video links</vt:lpstr>
      <vt:lpstr>INCLUDE YOUR 2 PHOTOS OF YOUR INDUSTRY WORKING ENVIRONMENT</vt:lpstr>
      <vt:lpstr>Plagiarism Report of PPT</vt:lpstr>
      <vt:lpstr>REFERENCES</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saima</cp:lastModifiedBy>
  <cp:revision>13</cp:revision>
  <dcterms:created xsi:type="dcterms:W3CDTF">2020-03-05T03:47:00Z</dcterms:created>
  <dcterms:modified xsi:type="dcterms:W3CDTF">2024-03-23T06:03:37Z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EC07243573374789841B54AF31F79DC7_13</vt:lpwstr>
  </property>
  <property fmtid="{D5CDD505-2E9C-101B-9397-08002B2CF9AE}" pid="3" name="KSOProductBuildVer">
    <vt:lpwstr>1033-12.2.0.13489</vt:lpwstr>
  </property>
</Properties>
</file>